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7" r:id="rId4"/>
    <p:sldId id="286" r:id="rId5"/>
    <p:sldId id="309" r:id="rId6"/>
    <p:sldId id="287" r:id="rId7"/>
    <p:sldId id="306" r:id="rId8"/>
    <p:sldId id="293" r:id="rId9"/>
    <p:sldId id="288" r:id="rId10"/>
    <p:sldId id="289" r:id="rId11"/>
    <p:sldId id="311" r:id="rId12"/>
    <p:sldId id="290" r:id="rId13"/>
    <p:sldId id="316" r:id="rId14"/>
    <p:sldId id="291" r:id="rId15"/>
    <p:sldId id="308" r:id="rId16"/>
    <p:sldId id="317" r:id="rId17"/>
    <p:sldId id="294" r:id="rId18"/>
    <p:sldId id="292" r:id="rId19"/>
    <p:sldId id="295" r:id="rId20"/>
    <p:sldId id="296" r:id="rId21"/>
    <p:sldId id="297" r:id="rId22"/>
    <p:sldId id="298" r:id="rId23"/>
    <p:sldId id="312" r:id="rId24"/>
    <p:sldId id="313" r:id="rId25"/>
    <p:sldId id="314" r:id="rId26"/>
    <p:sldId id="300" r:id="rId27"/>
    <p:sldId id="299" r:id="rId28"/>
    <p:sldId id="301" r:id="rId29"/>
    <p:sldId id="302" r:id="rId30"/>
    <p:sldId id="303" r:id="rId31"/>
    <p:sldId id="304" r:id="rId32"/>
    <p:sldId id="305" r:id="rId33"/>
    <p:sldId id="2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7" autoAdjust="0"/>
    <p:restoredTop sz="94462" autoAdjust="0"/>
  </p:normalViewPr>
  <p:slideViewPr>
    <p:cSldViewPr snapToGrid="0" showGuides="1">
      <p:cViewPr>
        <p:scale>
          <a:sx n="50" d="100"/>
          <a:sy n="50" d="100"/>
        </p:scale>
        <p:origin x="24" y="1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C41B3-E05D-4A95-98F0-7BB189629E98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800CD-422A-4F13-8832-1063DBFBF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358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FA0CD-4420-408A-9CB0-EA6D23B92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5653C3-B0A7-4D25-ABB3-CF46CAE2D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C04DD-98B4-44D7-A0D2-A1B02EE6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3488E-3DE9-4F10-829F-6169F6CB96F8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EF4BB-5AE3-4410-BF1D-1439F6D65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FBA66-37A1-492C-B724-E34B2B150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88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2EE37-39C2-4311-97D6-7CE05E12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1AAF8A-00A5-456C-AE0A-FECF22EEF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C6F4C5-5C75-4056-911A-F633FE4C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2AFC4-D4A0-4D27-882F-0B200D12BAD1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9B277-7D87-4410-849E-CAAE2253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0F249-2108-4993-9F44-61EA1698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87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AEF3DC-81BA-495E-980C-DB5BBC0EC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697ED4-C12C-4E1A-A4A6-1BA476A6D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1D541A-509B-4EA7-B3C7-1FCFCC0C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519B-7F39-44B2-9057-D98B8CD7E0D1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0FBC36-37F8-4127-B455-7142D1BB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D0361-8440-43C8-94F0-15E52A43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88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0458E-4566-4AF8-8629-7DCBF10E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DA1DFA-6616-4F07-A1B2-E46EF16B4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865D5-0ECD-4349-8CD8-49FDD19F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5E186-3AE4-460A-8BC4-A92C158F0D43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2AB36-4AF2-45CD-B513-7A9CD4418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E2A32-82E0-47FA-A0BA-A6E2476A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40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36991-BE26-4A87-907C-A4B015DDF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BB15C-4720-491F-AE60-C4767740C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5FDFA-537B-4CB9-8BC5-DE5DFC30A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D484-4BBA-454A-9797-A42146D39FEA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95ABED-112F-48FD-B7D3-AD765B50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A8A2BD-69C0-4C56-9C1F-51A339CCD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377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B76C9-0B24-4319-9B5A-56AF084E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469B6E-FD5C-44DB-9EFD-A5FF98311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F79A6E-811E-45F1-90F8-09E768253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FF77DA-38D8-493C-8318-1F67719B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A151-DD93-4035-9379-4021135D3F32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D6E95F-3702-4CAA-864B-690B22C3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C0B72B-08E9-4A95-BD49-015D0C97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5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3B9F8-96ED-4082-A920-A958B6FD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3C5872-1BDD-4840-863E-016EC1643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D5EEC-F87E-4193-8E9C-763548F26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B2306B-8F58-4F4C-B19A-62E9D78DF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4FB83D-2F97-4275-BCE6-C7C4626FD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057528-5C95-48DA-9FA6-C22D7565B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5E95-A5EA-4726-9BF3-6D3F995359D9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F16202-1C45-42C0-AE67-CDE96C4B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9115D7-7620-46C0-838D-18BEC09A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88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6DE99-42D7-425E-BD14-C5010CB08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93095A-A18A-4247-AC87-A7E54242B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CE5DD-9017-4329-9459-604EE16138F9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8192C4-9F86-4FD5-BD4C-65966F6F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A5D232-3A74-4AA8-B8CD-3AFCDA15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75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CFE1E6-C663-4B72-9B99-692B134D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56594-784F-44AA-8449-239535D362B9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22B705-C9FF-4BD8-BDE2-90ADE93F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BD24A-3798-47E9-8C82-F2F8B0B76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63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87CDF-C130-424B-B798-54EA1982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1BA735-B6E5-4A48-A17F-A9924C2A7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C09A33-BF7E-40CC-A415-08F2DDA43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64E49C-BED9-45BF-8D1E-209F4FD4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B3444-C3AA-4857-8F56-4EE8FA6C9063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E9EBB1-E6E7-4621-BF8D-69355C24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43FB30-7F18-45FE-8AE2-744C7DF4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14078-3A79-4742-9A21-E0C1FFC1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583297-4521-401B-8210-516B836EB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38051F-115A-43F5-9728-578572DF6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4DAE42-A811-4BCD-B4EF-E6AC88E2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8EFE6-F4F5-4400-9969-2F2CA25E78AD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DE263A-5786-417D-AC6F-E1CD2EFA3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D99BA-CA35-4D74-B6F2-70082445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24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208B9C-1EBB-4B12-9C4E-FC7B255EB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9E19AD-8E15-4C33-8A97-0F4AFC203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EBBF1-802F-45C2-BAFA-126026BDA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10F00-E0A4-418C-8C00-CE96BDB13759}" type="datetime1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43B5E2-E45F-4B57-86B8-14293A9EE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18437-D5D6-422B-8FB1-4DA08939F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BE9D9-6E6B-46D4-BBDF-FA3282DD2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7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67E7D-8FCA-4701-826A-AB23DCEF6F9A}"/>
              </a:ext>
            </a:extLst>
          </p:cNvPr>
          <p:cNvSpPr txBox="1"/>
          <p:nvPr/>
        </p:nvSpPr>
        <p:spPr>
          <a:xfrm>
            <a:off x="3289972" y="2253406"/>
            <a:ext cx="5539031" cy="130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</a:rPr>
              <a:t>㈜에이스유통 홈페이지 </a:t>
            </a:r>
            <a:endParaRPr lang="en-US" altLang="ko-KR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>
                <a:solidFill>
                  <a:schemeClr val="accent1">
                    <a:lumMod val="75000"/>
                  </a:schemeClr>
                </a:solidFill>
              </a:rPr>
              <a:t>리뉴얼 기획안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C3D0D-5F4D-4FAB-9C77-45950AEB02EE}"/>
              </a:ext>
            </a:extLst>
          </p:cNvPr>
          <p:cNvSpPr txBox="1"/>
          <p:nvPr/>
        </p:nvSpPr>
        <p:spPr>
          <a:xfrm>
            <a:off x="3856895" y="4737883"/>
            <a:ext cx="440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25.12. 01</a:t>
            </a:r>
          </a:p>
        </p:txBody>
      </p:sp>
    </p:spTree>
    <p:extLst>
      <p:ext uri="{BB962C8B-B14F-4D97-AF65-F5344CB8AC3E}">
        <p14:creationId xmlns:p14="http://schemas.microsoft.com/office/powerpoint/2010/main" val="3931199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경영철학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(1/2)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CBF832-F912-4519-A571-0339731641AC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7A236E-C1F0-4D3E-8AE4-89BF03D922EF}"/>
              </a:ext>
            </a:extLst>
          </p:cNvPr>
          <p:cNvSpPr/>
          <p:nvPr/>
        </p:nvSpPr>
        <p:spPr>
          <a:xfrm>
            <a:off x="6190735" y="1969984"/>
            <a:ext cx="5491563" cy="3546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E3ACC-A891-4784-A57B-CD1D907B799B}"/>
              </a:ext>
            </a:extLst>
          </p:cNvPr>
          <p:cNvSpPr txBox="1"/>
          <p:nvPr/>
        </p:nvSpPr>
        <p:spPr>
          <a:xfrm>
            <a:off x="667265" y="1798967"/>
            <a:ext cx="5000143" cy="183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에이스유통은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좋은 상품을 정직하게 유통하는 기업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입니다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편리하고 유용한 제품을 안정적으로 공급하는 일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가장 중요한 가치로 여깁니다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또한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 만족을 통해 새로운 가치를 만들고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이를 바탕으로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임직원의 행복을 실현하는 기업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되고자 합니다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임직원이 함께 성장하는 회사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b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그것이 에이스유통이 지향하는 경영의 방향입니다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9A094E-269B-468E-96D3-F0C2CBB683CC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경영 철학 및 사내복지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FB73A2-AEBF-4C8A-9FE1-3BAF7C873EC5}"/>
              </a:ext>
            </a:extLst>
          </p:cNvPr>
          <p:cNvSpPr/>
          <p:nvPr/>
        </p:nvSpPr>
        <p:spPr>
          <a:xfrm>
            <a:off x="582229" y="1798966"/>
            <a:ext cx="5022351" cy="45573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4ECFEB7-4241-48A2-8BDB-F167B49BC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2944" y="3432306"/>
            <a:ext cx="7789590" cy="265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9CB4BB8B-B21D-4A42-B4D3-91C2EB96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06" y="4206997"/>
            <a:ext cx="3943204" cy="17617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26F753-C6EB-48F1-A735-5E60D1DCE29D}"/>
              </a:ext>
            </a:extLst>
          </p:cNvPr>
          <p:cNvSpPr txBox="1"/>
          <p:nvPr/>
        </p:nvSpPr>
        <p:spPr>
          <a:xfrm>
            <a:off x="6190735" y="2080041"/>
            <a:ext cx="5334000" cy="2344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경영이념 이미지는 텍스트만 추출하여 사용 부탁드립니다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(vision) </a:t>
            </a:r>
            <a:r>
              <a:rPr lang="ko-KR" altLang="en-US" sz="1100" dirty="0"/>
              <a:t>고객</a:t>
            </a:r>
            <a:r>
              <a:rPr lang="en-US" altLang="ko-KR" sz="1100" dirty="0"/>
              <a:t>·</a:t>
            </a:r>
            <a:r>
              <a:rPr lang="ko-KR" altLang="en-US" sz="1100" dirty="0"/>
              <a:t>상품</a:t>
            </a:r>
            <a:r>
              <a:rPr lang="en-US" altLang="ko-KR" sz="1100" dirty="0"/>
              <a:t>·</a:t>
            </a:r>
            <a:r>
              <a:rPr lang="ko-KR" altLang="en-US" sz="1100" dirty="0"/>
              <a:t>임직원이 함께 성장하는 국내 대표 </a:t>
            </a:r>
            <a:r>
              <a:rPr lang="en-US" altLang="ko-KR" sz="1100" dirty="0"/>
              <a:t>F&amp;B </a:t>
            </a:r>
            <a:r>
              <a:rPr lang="ko-KR" altLang="en-US" sz="1100" dirty="0"/>
              <a:t>유통 솔루션 기업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고객 만족을 통해 새로운 가치를 만들고</a:t>
            </a:r>
            <a:r>
              <a:rPr lang="en-US" altLang="ko-KR" sz="1100" dirty="0"/>
              <a:t>, </a:t>
            </a:r>
            <a:r>
              <a:rPr lang="ko-KR" altLang="en-US" sz="1100" dirty="0"/>
              <a:t>그 성과를 바탕으로 임직원이 행복하게 일할 수 있는 기업 문화를 구축하며</a:t>
            </a:r>
            <a:r>
              <a:rPr lang="en-US" altLang="ko-KR" sz="1100" dirty="0"/>
              <a:t>, </a:t>
            </a:r>
            <a:r>
              <a:rPr lang="ko-KR" altLang="en-US" sz="1100" dirty="0"/>
              <a:t>지속 가능한 </a:t>
            </a:r>
            <a:r>
              <a:rPr lang="en-US" altLang="ko-KR" sz="1100" dirty="0"/>
              <a:t>F&amp;B </a:t>
            </a:r>
            <a:r>
              <a:rPr lang="ko-KR" altLang="en-US" sz="1100" dirty="0"/>
              <a:t>생태계를 선도하는 기업을 지향합니다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(mission)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/>
              <a:t>좋은 상품을 정확하게</a:t>
            </a:r>
            <a:r>
              <a:rPr lang="en-US" altLang="ko-KR" sz="1100" dirty="0"/>
              <a:t>, </a:t>
            </a:r>
            <a:r>
              <a:rPr lang="ko-KR" altLang="en-US" sz="1100" dirty="0"/>
              <a:t>정직하게 전달하여 고객에게 신뢰할 수 있는 가치를 제공한다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- </a:t>
            </a:r>
            <a:r>
              <a:rPr lang="ko-KR" altLang="en-US" sz="1100" dirty="0"/>
              <a:t>에이스유통은 편리하고 유용한 제품을 안정적으로 공급함으로써</a:t>
            </a:r>
            <a:br>
              <a:rPr lang="ko-KR" altLang="en-US" sz="1100" dirty="0"/>
            </a:br>
            <a:r>
              <a:rPr lang="ko-KR" altLang="en-US" sz="1100" dirty="0"/>
              <a:t>고객의 성장과 일상의 품질 향상에 기여합니다</a:t>
            </a:r>
            <a:r>
              <a:rPr lang="en-US" altLang="ko-KR" sz="1100" dirty="0"/>
              <a:t>.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1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경영철학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(2/2)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CBF832-F912-4519-A571-0339731641AC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7A236E-C1F0-4D3E-8AE4-89BF03D922EF}"/>
              </a:ext>
            </a:extLst>
          </p:cNvPr>
          <p:cNvSpPr/>
          <p:nvPr/>
        </p:nvSpPr>
        <p:spPr>
          <a:xfrm>
            <a:off x="6190735" y="1969984"/>
            <a:ext cx="5491563" cy="3546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이미지의 경우 신규 페이지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톤앤매너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통일을 위해 내용만 추출하여 사용 부탁드립니다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근속연수 자료의 경우 필요시 사용하시면 됩니다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9A094E-269B-468E-96D3-F0C2CBB683CC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직원 근속연수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FB73A2-AEBF-4C8A-9FE1-3BAF7C873EC5}"/>
              </a:ext>
            </a:extLst>
          </p:cNvPr>
          <p:cNvSpPr/>
          <p:nvPr/>
        </p:nvSpPr>
        <p:spPr>
          <a:xfrm>
            <a:off x="582229" y="1798966"/>
            <a:ext cx="5022351" cy="466765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4ECFEB7-4241-48A2-8BDB-F167B49BC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2944" y="3432306"/>
            <a:ext cx="7789590" cy="265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624252416">
            <a:extLst>
              <a:ext uri="{FF2B5EF4-FFF2-40B4-BE49-F238E27FC236}">
                <a16:creationId xmlns:a16="http://schemas.microsoft.com/office/drawing/2014/main" id="{E4221B15-44DF-4EA8-AFB8-640F7B0F9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554" y="2020614"/>
            <a:ext cx="2679700" cy="241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AC751B59-0235-4C91-94E9-6F60066C6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070981"/>
              </p:ext>
            </p:extLst>
          </p:nvPr>
        </p:nvGraphicFramePr>
        <p:xfrm>
          <a:off x="1074747" y="4603122"/>
          <a:ext cx="4378579" cy="1700022"/>
        </p:xfrm>
        <a:graphic>
          <a:graphicData uri="http://schemas.openxmlformats.org/drawingml/2006/table">
            <a:tbl>
              <a:tblPr/>
              <a:tblGrid>
                <a:gridCol w="1703832">
                  <a:extLst>
                    <a:ext uri="{9D8B030D-6E8A-4147-A177-3AD203B41FA5}">
                      <a16:colId xmlns:a16="http://schemas.microsoft.com/office/drawing/2014/main" val="1843017511"/>
                    </a:ext>
                  </a:extLst>
                </a:gridCol>
                <a:gridCol w="1337310">
                  <a:extLst>
                    <a:ext uri="{9D8B030D-6E8A-4147-A177-3AD203B41FA5}">
                      <a16:colId xmlns:a16="http://schemas.microsoft.com/office/drawing/2014/main" val="327620722"/>
                    </a:ext>
                  </a:extLst>
                </a:gridCol>
                <a:gridCol w="1337437">
                  <a:extLst>
                    <a:ext uri="{9D8B030D-6E8A-4147-A177-3AD203B41FA5}">
                      <a16:colId xmlns:a16="http://schemas.microsoft.com/office/drawing/2014/main" val="2920799534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근속연수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인원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22043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년이상</a:t>
                      </a:r>
                      <a:endParaRPr lang="ko-KR" altLang="en-US" sz="1200" kern="0" spc="0">
                        <a:solidFill>
                          <a:srgbClr val="FF0052"/>
                        </a:solidFill>
                        <a:effectLst/>
                        <a:latin typeface="HCI Poppy"/>
                      </a:endParaRPr>
                    </a:p>
                  </a:txBody>
                  <a:tcPr anchor="ctr">
                    <a:lnL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6.9%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11349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5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년이상</a:t>
                      </a:r>
                      <a:endParaRPr lang="ko-KR" altLang="en-US" sz="1200" kern="0" spc="0">
                        <a:solidFill>
                          <a:srgbClr val="FF0052"/>
                        </a:solidFill>
                        <a:effectLst/>
                        <a:latin typeface="HCI Poppy"/>
                      </a:endParaRPr>
                    </a:p>
                  </a:txBody>
                  <a:tcPr anchor="ctr">
                    <a:lnL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27.6%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814786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년이상</a:t>
                      </a:r>
                      <a:endParaRPr lang="ko-KR" altLang="en-US" sz="1200" kern="0" spc="0">
                        <a:solidFill>
                          <a:srgbClr val="FF0052"/>
                        </a:solidFill>
                        <a:effectLst/>
                        <a:latin typeface="HCI Poppy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24.1%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FF7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835772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3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년미만</a:t>
                      </a:r>
                      <a:endParaRPr lang="ko-KR" altLang="en-US" sz="1200" kern="0" spc="0">
                        <a:solidFill>
                          <a:srgbClr val="FF0052"/>
                        </a:solidFill>
                        <a:effectLst/>
                        <a:latin typeface="HCI Poppy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41.4%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926081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총인원</a:t>
                      </a:r>
                      <a:endParaRPr lang="ko-KR" altLang="en-US" sz="1200" kern="0" spc="0">
                        <a:solidFill>
                          <a:srgbClr val="FF0052"/>
                        </a:solidFill>
                        <a:effectLst/>
                        <a:latin typeface="HCI Poppy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t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100.0%　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66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21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사업장 소개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(1/2)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C769A4-8BF8-483A-AC3A-7920C9DD5BCF}"/>
              </a:ext>
            </a:extLst>
          </p:cNvPr>
          <p:cNvGrpSpPr/>
          <p:nvPr/>
        </p:nvGrpSpPr>
        <p:grpSpPr>
          <a:xfrm>
            <a:off x="1011024" y="3767605"/>
            <a:ext cx="4083489" cy="2282562"/>
            <a:chOff x="667265" y="1865849"/>
            <a:chExt cx="5864225" cy="3786187"/>
          </a:xfrm>
        </p:grpSpPr>
        <p:pic>
          <p:nvPicPr>
            <p:cNvPr id="7" name="그림 4">
              <a:extLst>
                <a:ext uri="{FF2B5EF4-FFF2-40B4-BE49-F238E27FC236}">
                  <a16:creationId xmlns:a16="http://schemas.microsoft.com/office/drawing/2014/main" id="{EB208329-EBCD-43D2-9805-7605FD7DD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78" y="1865849"/>
              <a:ext cx="2879725" cy="205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6">
              <a:extLst>
                <a:ext uri="{FF2B5EF4-FFF2-40B4-BE49-F238E27FC236}">
                  <a16:creationId xmlns:a16="http://schemas.microsoft.com/office/drawing/2014/main" id="{8A0CCF17-6B41-453E-B103-936B9D7BA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353" y="1865849"/>
              <a:ext cx="2751137" cy="2014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그림 7">
              <a:extLst>
                <a:ext uri="{FF2B5EF4-FFF2-40B4-BE49-F238E27FC236}">
                  <a16:creationId xmlns:a16="http://schemas.microsoft.com/office/drawing/2014/main" id="{C80D7D8F-D17E-48B8-A323-87CBC0F9C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165" y="4175661"/>
              <a:ext cx="1806575" cy="143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그림 8">
              <a:extLst>
                <a:ext uri="{FF2B5EF4-FFF2-40B4-BE49-F238E27FC236}">
                  <a16:creationId xmlns:a16="http://schemas.microsoft.com/office/drawing/2014/main" id="{AC22624A-5226-49D5-BFF8-FEDA8986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265" y="4197886"/>
              <a:ext cx="1901825" cy="145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그림 9">
              <a:extLst>
                <a:ext uri="{FF2B5EF4-FFF2-40B4-BE49-F238E27FC236}">
                  <a16:creationId xmlns:a16="http://schemas.microsoft.com/office/drawing/2014/main" id="{C2049282-0C01-431B-A011-2BB9C83D3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253" y="4153436"/>
              <a:ext cx="1773237" cy="143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39915-CE54-4047-B287-025A62EA9B40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FC821-082D-433E-B15B-4DC4E42BBCEC}"/>
              </a:ext>
            </a:extLst>
          </p:cNvPr>
          <p:cNvSpPr/>
          <p:nvPr/>
        </p:nvSpPr>
        <p:spPr>
          <a:xfrm>
            <a:off x="6190735" y="1969984"/>
            <a:ext cx="5491563" cy="3546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자체 물류 창고 보유 및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SCM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효율화를 강조 부탁드립니다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본문 이외 참고 가능한 문구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]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저온창고와 해충방제 시스템을 통한 양질의 제품 공급 최우선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해외직수입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및 대량구매로 인한 구매원가절감 → 거래처 출고단가 추가 인하효과 국내 제조의 모든 상품과 수입되는 베이커리 부자재를 모두 공급할 수 있는 시스템 구축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정해진 배송날짜 外 필요 시 어느때라도 배송이 가능한 시스템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3D6F00-F479-4A17-A87A-482B0CF82D3E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사업장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1823C7-15FB-46E0-9316-CA6CF6597E94}"/>
              </a:ext>
            </a:extLst>
          </p:cNvPr>
          <p:cNvSpPr/>
          <p:nvPr/>
        </p:nvSpPr>
        <p:spPr>
          <a:xfrm>
            <a:off x="582229" y="1798966"/>
            <a:ext cx="5022351" cy="45573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0DAF59-BF41-47BE-ACB8-B477DE84C822}"/>
              </a:ext>
            </a:extLst>
          </p:cNvPr>
          <p:cNvSpPr txBox="1"/>
          <p:nvPr/>
        </p:nvSpPr>
        <p:spPr>
          <a:xfrm>
            <a:off x="661692" y="1932062"/>
            <a:ext cx="4859084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520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평 면적의 자체 물류 혁신을 통해 주문발주 및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피킹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상차 프로세스에서 발생하는 병목현상을 해결하여 배송 준비시간을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→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일로 단축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기존 대비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75%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단축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ERP / IT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기반 물류 시스템으로 고객 만족도 증가 및 물류 경쟁력 강화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터미닉스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해충방제 시스템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으로 청결하고 쾌적한 창고 유지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1" name="그림 2">
            <a:extLst>
              <a:ext uri="{FF2B5EF4-FFF2-40B4-BE49-F238E27FC236}">
                <a16:creationId xmlns:a16="http://schemas.microsoft.com/office/drawing/2014/main" id="{1B72B5BD-DFE0-4E12-8807-651FCCE794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1141" r="1430" b="5789"/>
          <a:stretch/>
        </p:blipFill>
        <p:spPr bwMode="auto">
          <a:xfrm>
            <a:off x="3784965" y="5123171"/>
            <a:ext cx="1584558" cy="91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367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사업장 소개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(2/2)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039915-CE54-4047-B287-025A62EA9B40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4FC821-082D-433E-B15B-4DC4E42BBCEC}"/>
              </a:ext>
            </a:extLst>
          </p:cNvPr>
          <p:cNvSpPr/>
          <p:nvPr/>
        </p:nvSpPr>
        <p:spPr>
          <a:xfrm>
            <a:off x="6190735" y="1969984"/>
            <a:ext cx="5491563" cy="3546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‘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에이스제빵소’는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에이스유통의 베이커리 전문성을 대표하는 공식 브랜드로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2019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년 상표 등록을 통해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품질 보증과 브랜드 신뢰성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확보했습니다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해당 마크는 에이스유통의 기준을 충족한 제품에만 사용되며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고객에게 안정적인 품질과 차별화된 가치를 제공합니다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E18951-FEFD-4DEB-95F3-6BAC6F318F72}"/>
              </a:ext>
            </a:extLst>
          </p:cNvPr>
          <p:cNvGrpSpPr/>
          <p:nvPr/>
        </p:nvGrpSpPr>
        <p:grpSpPr>
          <a:xfrm>
            <a:off x="1393245" y="4554671"/>
            <a:ext cx="3322197" cy="1551540"/>
            <a:chOff x="958935" y="749402"/>
            <a:chExt cx="6853425" cy="57342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17EE2C-0CA6-493F-9247-9B0C6A9B4F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9965" b="19422"/>
            <a:stretch/>
          </p:blipFill>
          <p:spPr>
            <a:xfrm>
              <a:off x="3275856" y="749402"/>
              <a:ext cx="4536504" cy="5707216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41FAF4C-38C6-4BF6-B8D7-6C3CBFD2F1CD}"/>
                </a:ext>
              </a:extLst>
            </p:cNvPr>
            <p:cNvGrpSpPr/>
            <p:nvPr/>
          </p:nvGrpSpPr>
          <p:grpSpPr>
            <a:xfrm>
              <a:off x="958935" y="2119672"/>
              <a:ext cx="1736853" cy="1559251"/>
              <a:chOff x="958935" y="2119672"/>
              <a:chExt cx="1736853" cy="1559251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7CD8173-C5FC-4158-A5BF-D594366A46D9}"/>
                  </a:ext>
                </a:extLst>
              </p:cNvPr>
              <p:cNvGrpSpPr/>
              <p:nvPr/>
            </p:nvGrpSpPr>
            <p:grpSpPr>
              <a:xfrm>
                <a:off x="1060629" y="2119672"/>
                <a:ext cx="1635159" cy="905430"/>
                <a:chOff x="428875" y="930842"/>
                <a:chExt cx="8585652" cy="4862798"/>
              </a:xfrm>
            </p:grpSpPr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E1051087-2638-4EC8-BC03-168D0612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3" t="5815" r="23982" b="8976"/>
                <a:stretch/>
              </p:blipFill>
              <p:spPr>
                <a:xfrm>
                  <a:off x="428875" y="930842"/>
                  <a:ext cx="8585652" cy="4862798"/>
                </a:xfrm>
                <a:prstGeom prst="rect">
                  <a:avLst/>
                </a:prstGeom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40476483-5EDD-4151-8F92-141BCBA79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9859" b="89437" l="9016" r="89754">
                              <a14:foregroundMark x1="7787" y1="19718" x2="9016" y2="54930"/>
                              <a14:foregroundMark x1="9016" y1="54930" x2="9836" y2="5633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5197" t="11307" r="40750" b="34513"/>
                <a:stretch/>
              </p:blipFill>
              <p:spPr>
                <a:xfrm rot="21404115">
                  <a:off x="768743" y="1712815"/>
                  <a:ext cx="914401" cy="533401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12FF82-1D37-4EAA-93D0-28E6686D2F3D}"/>
                  </a:ext>
                </a:extLst>
              </p:cNvPr>
              <p:cNvSpPr txBox="1"/>
              <p:nvPr/>
            </p:nvSpPr>
            <p:spPr>
              <a:xfrm>
                <a:off x="958935" y="2990535"/>
                <a:ext cx="173685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100" dirty="0">
                  <a:solidFill>
                    <a:srgbClr val="0070C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7001278-4F43-47C5-ACB6-8B236844811C}"/>
                  </a:ext>
                </a:extLst>
              </p:cNvPr>
              <p:cNvSpPr txBox="1"/>
              <p:nvPr/>
            </p:nvSpPr>
            <p:spPr>
              <a:xfrm>
                <a:off x="958935" y="2994572"/>
                <a:ext cx="1736853" cy="684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배송차량 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20</a:t>
                </a:r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대</a:t>
                </a:r>
              </a:p>
            </p:txBody>
          </p:sp>
        </p:grpSp>
        <p:pic>
          <p:nvPicPr>
            <p:cNvPr id="17" name="그래픽 16" descr="화살표: 시계 방향 곡선">
              <a:extLst>
                <a:ext uri="{FF2B5EF4-FFF2-40B4-BE49-F238E27FC236}">
                  <a16:creationId xmlns:a16="http://schemas.microsoft.com/office/drawing/2014/main" id="{C5939800-5A63-4B37-897C-1AC4259DA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3143797" y="820840"/>
              <a:ext cx="914400" cy="2599703"/>
            </a:xfrm>
            <a:prstGeom prst="rect">
              <a:avLst/>
            </a:prstGeom>
          </p:spPr>
        </p:pic>
        <p:pic>
          <p:nvPicPr>
            <p:cNvPr id="18" name="그래픽 17" descr="화살표: 시계 방향 곡선">
              <a:extLst>
                <a:ext uri="{FF2B5EF4-FFF2-40B4-BE49-F238E27FC236}">
                  <a16:creationId xmlns:a16="http://schemas.microsoft.com/office/drawing/2014/main" id="{4B3F9BDA-7D58-49D9-878A-0D36D87B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4488525">
              <a:off x="3538730" y="-306529"/>
              <a:ext cx="887021" cy="3988795"/>
            </a:xfrm>
            <a:prstGeom prst="rect">
              <a:avLst/>
            </a:prstGeom>
          </p:spPr>
        </p:pic>
        <p:pic>
          <p:nvPicPr>
            <p:cNvPr id="19" name="그래픽 18" descr="화살표: 시계 방향 곡선">
              <a:extLst>
                <a:ext uri="{FF2B5EF4-FFF2-40B4-BE49-F238E27FC236}">
                  <a16:creationId xmlns:a16="http://schemas.microsoft.com/office/drawing/2014/main" id="{86DCE83A-AEBB-466F-A90F-AAE3F27A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6170143">
              <a:off x="3805138" y="472433"/>
              <a:ext cx="914400" cy="4030791"/>
            </a:xfrm>
            <a:prstGeom prst="rect">
              <a:avLst/>
            </a:prstGeom>
          </p:spPr>
        </p:pic>
        <p:pic>
          <p:nvPicPr>
            <p:cNvPr id="20" name="그래픽 19" descr="화살표: 시계 방향 곡선">
              <a:extLst>
                <a:ext uri="{FF2B5EF4-FFF2-40B4-BE49-F238E27FC236}">
                  <a16:creationId xmlns:a16="http://schemas.microsoft.com/office/drawing/2014/main" id="{666B19F8-E1C9-443B-9999-8C1732D88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6941910">
              <a:off x="3404563" y="1136859"/>
              <a:ext cx="914400" cy="3192005"/>
            </a:xfrm>
            <a:prstGeom prst="rect">
              <a:avLst/>
            </a:prstGeom>
          </p:spPr>
        </p:pic>
        <p:pic>
          <p:nvPicPr>
            <p:cNvPr id="21" name="그래픽 20" descr="화살표: 시계 방향 곡선">
              <a:extLst>
                <a:ext uri="{FF2B5EF4-FFF2-40B4-BE49-F238E27FC236}">
                  <a16:creationId xmlns:a16="http://schemas.microsoft.com/office/drawing/2014/main" id="{AAE57AA9-D25B-4613-81B1-BD3030995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7856016">
              <a:off x="3537094" y="1098263"/>
              <a:ext cx="1149675" cy="5155791"/>
            </a:xfrm>
            <a:prstGeom prst="rect">
              <a:avLst/>
            </a:prstGeom>
          </p:spPr>
        </p:pic>
        <p:pic>
          <p:nvPicPr>
            <p:cNvPr id="22" name="그래픽 21" descr="화살표: 시계 방향 곡선">
              <a:extLst>
                <a:ext uri="{FF2B5EF4-FFF2-40B4-BE49-F238E27FC236}">
                  <a16:creationId xmlns:a16="http://schemas.microsoft.com/office/drawing/2014/main" id="{C7C1E8A6-FF41-4A86-9A3C-0AFBABCD2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529775">
              <a:off x="3291714" y="1746754"/>
              <a:ext cx="914400" cy="3417193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B45CAE7-6753-418A-B211-705CA9156ED0}"/>
                </a:ext>
              </a:extLst>
            </p:cNvPr>
            <p:cNvSpPr/>
            <p:nvPr/>
          </p:nvSpPr>
          <p:spPr>
            <a:xfrm>
              <a:off x="4402976" y="1611955"/>
              <a:ext cx="1440160" cy="1152128"/>
            </a:xfrm>
            <a:prstGeom prst="ellipse">
              <a:avLst/>
            </a:prstGeom>
            <a:solidFill>
              <a:srgbClr val="F2A4A7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4F6A30-E1B7-4054-9A74-7D906BCB5790}"/>
                </a:ext>
              </a:extLst>
            </p:cNvPr>
            <p:cNvSpPr/>
            <p:nvPr/>
          </p:nvSpPr>
          <p:spPr>
            <a:xfrm>
              <a:off x="6314678" y="4709842"/>
              <a:ext cx="941864" cy="936104"/>
            </a:xfrm>
            <a:prstGeom prst="ellipse">
              <a:avLst/>
            </a:prstGeom>
            <a:solidFill>
              <a:srgbClr val="F2A4A7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2D5EED8-F9EB-43A2-AA0C-A446C4747397}"/>
                </a:ext>
              </a:extLst>
            </p:cNvPr>
            <p:cNvSpPr/>
            <p:nvPr/>
          </p:nvSpPr>
          <p:spPr>
            <a:xfrm>
              <a:off x="4824028" y="2834548"/>
              <a:ext cx="720080" cy="720080"/>
            </a:xfrm>
            <a:prstGeom prst="ellipse">
              <a:avLst/>
            </a:prstGeom>
            <a:solidFill>
              <a:srgbClr val="F2A4A7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B15F4D66-DB8B-47AD-B85A-0D7C50749448}"/>
                </a:ext>
              </a:extLst>
            </p:cNvPr>
            <p:cNvSpPr/>
            <p:nvPr/>
          </p:nvSpPr>
          <p:spPr>
            <a:xfrm>
              <a:off x="6250388" y="5619232"/>
              <a:ext cx="357430" cy="360041"/>
            </a:xfrm>
            <a:prstGeom prst="ellipse">
              <a:avLst/>
            </a:prstGeom>
            <a:solidFill>
              <a:srgbClr val="F2A4A7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FC2825F-7202-48A9-BD6F-E28714113339}"/>
                </a:ext>
              </a:extLst>
            </p:cNvPr>
            <p:cNvSpPr/>
            <p:nvPr/>
          </p:nvSpPr>
          <p:spPr>
            <a:xfrm>
              <a:off x="5689429" y="1476231"/>
              <a:ext cx="357430" cy="360041"/>
            </a:xfrm>
            <a:prstGeom prst="ellipse">
              <a:avLst/>
            </a:prstGeom>
            <a:solidFill>
              <a:srgbClr val="F2A4A7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7DF638B-89DD-4438-B7B7-6F1236BB7EC2}"/>
                </a:ext>
              </a:extLst>
            </p:cNvPr>
            <p:cNvSpPr/>
            <p:nvPr/>
          </p:nvSpPr>
          <p:spPr>
            <a:xfrm>
              <a:off x="4723929" y="4240953"/>
              <a:ext cx="357430" cy="360041"/>
            </a:xfrm>
            <a:prstGeom prst="ellipse">
              <a:avLst/>
            </a:prstGeom>
            <a:solidFill>
              <a:srgbClr val="F2A4A7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AC71996-88AD-4210-94C5-E7D3ED91F967}"/>
                </a:ext>
              </a:extLst>
            </p:cNvPr>
            <p:cNvSpPr/>
            <p:nvPr/>
          </p:nvSpPr>
          <p:spPr>
            <a:xfrm>
              <a:off x="5796136" y="2392367"/>
              <a:ext cx="357430" cy="360041"/>
            </a:xfrm>
            <a:prstGeom prst="ellipse">
              <a:avLst/>
            </a:prstGeom>
            <a:solidFill>
              <a:srgbClr val="F2A4A7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6C9979-7B40-4E2F-A68B-C3C15B5A19FB}"/>
                </a:ext>
              </a:extLst>
            </p:cNvPr>
            <p:cNvSpPr txBox="1"/>
            <p:nvPr/>
          </p:nvSpPr>
          <p:spPr>
            <a:xfrm>
              <a:off x="3852572" y="2133906"/>
              <a:ext cx="1415631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rgbClr val="0070C0"/>
                  </a:solidFill>
                </a:rPr>
                <a:t>서울</a:t>
              </a:r>
              <a:r>
                <a:rPr lang="en-US" altLang="ko-KR" sz="1100" b="1" dirty="0">
                  <a:solidFill>
                    <a:srgbClr val="0070C0"/>
                  </a:solidFill>
                </a:rPr>
                <a:t>/</a:t>
              </a:r>
              <a:r>
                <a:rPr lang="ko-KR" altLang="en-US" sz="1100" b="1" dirty="0">
                  <a:solidFill>
                    <a:srgbClr val="0070C0"/>
                  </a:solidFill>
                </a:rPr>
                <a:t>수도권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E8EA20-ED09-48A7-9228-F37F214A3DE9}"/>
                </a:ext>
              </a:extLst>
            </p:cNvPr>
            <p:cNvSpPr txBox="1"/>
            <p:nvPr/>
          </p:nvSpPr>
          <p:spPr>
            <a:xfrm>
              <a:off x="5795478" y="1565111"/>
              <a:ext cx="658929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rgbClr val="0070C0"/>
                  </a:solidFill>
                </a:rPr>
                <a:t>춘천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91BA16-C6FE-4E6E-B2A8-9F516C67F2A6}"/>
                </a:ext>
              </a:extLst>
            </p:cNvPr>
            <p:cNvSpPr txBox="1"/>
            <p:nvPr/>
          </p:nvSpPr>
          <p:spPr>
            <a:xfrm>
              <a:off x="5934770" y="2475408"/>
              <a:ext cx="658929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rgbClr val="0070C0"/>
                  </a:solidFill>
                </a:rPr>
                <a:t>원주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690376-C11F-45A8-AA9D-7BC62926C44D}"/>
                </a:ext>
              </a:extLst>
            </p:cNvPr>
            <p:cNvSpPr txBox="1"/>
            <p:nvPr/>
          </p:nvSpPr>
          <p:spPr>
            <a:xfrm>
              <a:off x="4824027" y="4342966"/>
              <a:ext cx="658929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rgbClr val="0070C0"/>
                  </a:solidFill>
                </a:rPr>
                <a:t>전주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719C85-B601-4466-8555-D35BAF8B55AD}"/>
                </a:ext>
              </a:extLst>
            </p:cNvPr>
            <p:cNvSpPr txBox="1"/>
            <p:nvPr/>
          </p:nvSpPr>
          <p:spPr>
            <a:xfrm>
              <a:off x="6948263" y="5285907"/>
              <a:ext cx="658929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rgbClr val="0070C0"/>
                  </a:solidFill>
                </a:rPr>
                <a:t>부산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BEC0DB-714A-4E70-9698-C87653947F80}"/>
                </a:ext>
              </a:extLst>
            </p:cNvPr>
            <p:cNvSpPr txBox="1"/>
            <p:nvPr/>
          </p:nvSpPr>
          <p:spPr>
            <a:xfrm>
              <a:off x="6356437" y="5799252"/>
              <a:ext cx="658929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rgbClr val="0070C0"/>
                  </a:solidFill>
                </a:rPr>
                <a:t>거제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349950-F5F5-4AD5-B7C8-1E2F2E7A5013}"/>
                </a:ext>
              </a:extLst>
            </p:cNvPr>
            <p:cNvSpPr txBox="1"/>
            <p:nvPr/>
          </p:nvSpPr>
          <p:spPr>
            <a:xfrm>
              <a:off x="5281222" y="3223515"/>
              <a:ext cx="658929" cy="684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rgbClr val="0070C0"/>
                  </a:solidFill>
                </a:rPr>
                <a:t>천안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CD5A48-7555-498C-B631-2DB0C17E1924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유통망 소개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A6BF6AB-AF75-4657-8276-37C6D555C364}"/>
              </a:ext>
            </a:extLst>
          </p:cNvPr>
          <p:cNvSpPr/>
          <p:nvPr/>
        </p:nvSpPr>
        <p:spPr>
          <a:xfrm>
            <a:off x="582229" y="1798966"/>
            <a:ext cx="5022351" cy="45573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DE04B8-45BE-4FA9-B2BD-5AC6BB518F63}"/>
              </a:ext>
            </a:extLst>
          </p:cNvPr>
          <p:cNvSpPr txBox="1"/>
          <p:nvPr/>
        </p:nvSpPr>
        <p:spPr>
          <a:xfrm>
            <a:off x="812188" y="1878610"/>
            <a:ext cx="4619210" cy="2852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에이스유통은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 규모의 전문 배송차량과 자체 물류센터를 기반으로 카페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베이커리 원재료를 전국 어디든 안정적으로 공급할 수 있는 국내 소수의 전문 기업 중 하나입니다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정교한 콜드체인 운영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직영 배송 체계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전국 단위 커버리지를 통해 고객사는 지역에 관계없이 신선하고 안정적인 원재료 공급을 받을 수 있습니다 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베이커리 원재료를 대상으로 전국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배송망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전용차량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콜드체인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직영 물류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직접 구축한 기업은 전체의 약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1~2%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수준에 불과합니다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가운데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대 이상의 배송차량을 보유한 기업은 극히 드물어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에이스유통은 업계에서도 높은 물류 안정성과 확장성을 갖춘 기업으로 평가받고 있습니다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174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기술 및 인증서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(1/3)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E93C861-86E6-426A-8090-4B5E1F7E5C95}"/>
              </a:ext>
            </a:extLst>
          </p:cNvPr>
          <p:cNvGrpSpPr/>
          <p:nvPr/>
        </p:nvGrpSpPr>
        <p:grpSpPr>
          <a:xfrm>
            <a:off x="599840" y="2100053"/>
            <a:ext cx="11060713" cy="3168614"/>
            <a:chOff x="399509" y="1847241"/>
            <a:chExt cx="11060713" cy="316861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9D56192-68F3-4F77-9299-42A690D4F48D}"/>
                </a:ext>
              </a:extLst>
            </p:cNvPr>
            <p:cNvGrpSpPr/>
            <p:nvPr/>
          </p:nvGrpSpPr>
          <p:grpSpPr>
            <a:xfrm>
              <a:off x="1515274" y="1847241"/>
              <a:ext cx="9944948" cy="2415521"/>
              <a:chOff x="1490562" y="2670684"/>
              <a:chExt cx="9944948" cy="241552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E2F9099-2D0C-4389-BB8C-C3FCA2246622}"/>
                  </a:ext>
                </a:extLst>
              </p:cNvPr>
              <p:cNvSpPr txBox="1"/>
              <p:nvPr/>
            </p:nvSpPr>
            <p:spPr>
              <a:xfrm>
                <a:off x="8509613" y="4772658"/>
                <a:ext cx="2482737" cy="313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840451B-7681-4596-A42C-F3BB4109686A}"/>
                  </a:ext>
                </a:extLst>
              </p:cNvPr>
              <p:cNvGrpSpPr/>
              <p:nvPr/>
            </p:nvGrpSpPr>
            <p:grpSpPr>
              <a:xfrm>
                <a:off x="1490562" y="2670684"/>
                <a:ext cx="9944948" cy="2359478"/>
                <a:chOff x="1268140" y="2662443"/>
                <a:chExt cx="9944948" cy="2359478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D9A4A3A-4171-476C-A885-88F23AA95EEC}"/>
                    </a:ext>
                  </a:extLst>
                </p:cNvPr>
                <p:cNvSpPr txBox="1"/>
                <p:nvPr/>
              </p:nvSpPr>
              <p:spPr>
                <a:xfrm>
                  <a:off x="5030540" y="4708374"/>
                  <a:ext cx="6182548" cy="3135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altLang="ko-KR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2FD5593F-F840-44C7-9815-D5AC6F478994}"/>
                    </a:ext>
                  </a:extLst>
                </p:cNvPr>
                <p:cNvGrpSpPr/>
                <p:nvPr/>
              </p:nvGrpSpPr>
              <p:grpSpPr>
                <a:xfrm>
                  <a:off x="1268140" y="2662443"/>
                  <a:ext cx="9006798" cy="2114322"/>
                  <a:chOff x="1268140" y="2662443"/>
                  <a:chExt cx="9006798" cy="2114322"/>
                </a:xfrm>
              </p:grpSpPr>
              <p:pic>
                <p:nvPicPr>
                  <p:cNvPr id="11" name="Picture 3">
                    <a:extLst>
                      <a:ext uri="{FF2B5EF4-FFF2-40B4-BE49-F238E27FC236}">
                        <a16:creationId xmlns:a16="http://schemas.microsoft.com/office/drawing/2014/main" id="{E2CE419D-46D4-4A0C-911B-1CF95577C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68140" y="2719492"/>
                    <a:ext cx="1491361" cy="2057273"/>
                  </a:xfrm>
                  <a:prstGeom prst="rect">
                    <a:avLst/>
                  </a:prstGeom>
                  <a:noFill/>
                  <a:ln w="3556" cap="rnd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</p:pic>
              <p:pic>
                <p:nvPicPr>
                  <p:cNvPr id="12" name="Picture 4">
                    <a:extLst>
                      <a:ext uri="{FF2B5EF4-FFF2-40B4-BE49-F238E27FC236}">
                        <a16:creationId xmlns:a16="http://schemas.microsoft.com/office/drawing/2014/main" id="{0CB136DD-6223-4EDE-88A8-6E243780A5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315944" y="2662443"/>
                    <a:ext cx="1478788" cy="2054733"/>
                  </a:xfrm>
                  <a:prstGeom prst="rect">
                    <a:avLst/>
                  </a:prstGeom>
                  <a:noFill/>
                  <a:ln w="0" cap="rnd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</p:pic>
              <p:pic>
                <p:nvPicPr>
                  <p:cNvPr id="13" name="Picture 5">
                    <a:extLst>
                      <a:ext uri="{FF2B5EF4-FFF2-40B4-BE49-F238E27FC236}">
                        <a16:creationId xmlns:a16="http://schemas.microsoft.com/office/drawing/2014/main" id="{88432F6F-3926-4488-A83D-472D63A52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82180" y="2760747"/>
                    <a:ext cx="1492758" cy="191960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</p:pic>
            </p:grp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77B760-36F4-4058-983C-472650CF6996}"/>
                </a:ext>
              </a:extLst>
            </p:cNvPr>
            <p:cNvSpPr txBox="1"/>
            <p:nvPr/>
          </p:nvSpPr>
          <p:spPr>
            <a:xfrm>
              <a:off x="399509" y="4673799"/>
              <a:ext cx="4053016" cy="313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27660" marR="0" indent="-171450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274320" algn="l"/>
                </a:tabLst>
              </a:pPr>
              <a:endParaRPr lang="ko-KR" altLang="en-US" sz="1100" kern="0" spc="0" dirty="0">
                <a:solidFill>
                  <a:srgbClr val="000000"/>
                </a:solidFill>
                <a:effectLst/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1C8E954-45A9-4CDB-B79C-0A967FCC1280}"/>
                </a:ext>
              </a:extLst>
            </p:cNvPr>
            <p:cNvSpPr txBox="1"/>
            <p:nvPr/>
          </p:nvSpPr>
          <p:spPr>
            <a:xfrm>
              <a:off x="8239834" y="4702308"/>
              <a:ext cx="3151409" cy="3135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00660" marR="0" indent="-171450" algn="just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>
                  <a:tab pos="274320" algn="l"/>
                </a:tabLst>
              </a:pPr>
              <a:endParaRPr lang="ko-KR" altLang="en-US" sz="1100" kern="0" spc="0" dirty="0">
                <a:solidFill>
                  <a:srgbClr val="000000"/>
                </a:solidFill>
                <a:effectLst/>
                <a:latin typeface="+mn-ea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954C2B-6A95-4581-879B-81F693B54B8F}"/>
              </a:ext>
            </a:extLst>
          </p:cNvPr>
          <p:cNvSpPr/>
          <p:nvPr/>
        </p:nvSpPr>
        <p:spPr>
          <a:xfrm>
            <a:off x="651385" y="1471713"/>
            <a:ext cx="4032886" cy="27058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특허증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3763E0-A35F-44DF-82A0-43273A47D309}"/>
              </a:ext>
            </a:extLst>
          </p:cNvPr>
          <p:cNvSpPr/>
          <p:nvPr/>
        </p:nvSpPr>
        <p:spPr>
          <a:xfrm>
            <a:off x="4921527" y="1471713"/>
            <a:ext cx="3162553" cy="3147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상표등록증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51C8ED-CAA1-4F1B-9D3B-F4F1BB637BBE}"/>
              </a:ext>
            </a:extLst>
          </p:cNvPr>
          <p:cNvSpPr/>
          <p:nvPr/>
        </p:nvSpPr>
        <p:spPr>
          <a:xfrm>
            <a:off x="8356538" y="1471713"/>
            <a:ext cx="3320713" cy="2705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우수기술기업 인증서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0ECE05-B674-4AE0-A481-17CA81F01F2B}"/>
              </a:ext>
            </a:extLst>
          </p:cNvPr>
          <p:cNvSpPr/>
          <p:nvPr/>
        </p:nvSpPr>
        <p:spPr>
          <a:xfrm>
            <a:off x="631255" y="1876723"/>
            <a:ext cx="4054246" cy="2407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EB88C2-9146-4474-9CA8-3CB71EE7109F}"/>
              </a:ext>
            </a:extLst>
          </p:cNvPr>
          <p:cNvSpPr/>
          <p:nvPr/>
        </p:nvSpPr>
        <p:spPr>
          <a:xfrm>
            <a:off x="4924834" y="1867065"/>
            <a:ext cx="3177765" cy="2416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8E4BAC-70F3-4A30-A4CB-54D2C90E74B5}"/>
              </a:ext>
            </a:extLst>
          </p:cNvPr>
          <p:cNvSpPr/>
          <p:nvPr/>
        </p:nvSpPr>
        <p:spPr>
          <a:xfrm>
            <a:off x="8345219" y="1876723"/>
            <a:ext cx="3315334" cy="2407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D09DF7D-5D26-4FAA-BA57-DAB12F7016EE}"/>
              </a:ext>
            </a:extLst>
          </p:cNvPr>
          <p:cNvSpPr/>
          <p:nvPr/>
        </p:nvSpPr>
        <p:spPr>
          <a:xfrm>
            <a:off x="631255" y="4301178"/>
            <a:ext cx="4054246" cy="3135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제과제빵류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운반 및 보관용 냉장 및 냉동장치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D6474B-60CE-47A0-85CB-BC1E20D36E33}"/>
              </a:ext>
            </a:extLst>
          </p:cNvPr>
          <p:cNvSpPr/>
          <p:nvPr/>
        </p:nvSpPr>
        <p:spPr>
          <a:xfrm>
            <a:off x="4928561" y="4299919"/>
            <a:ext cx="3177765" cy="3148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에이스제빵소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상표등록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2BEB8D-0CA1-40FA-865B-2B172ABF0B94}"/>
              </a:ext>
            </a:extLst>
          </p:cNvPr>
          <p:cNvSpPr/>
          <p:nvPr/>
        </p:nvSpPr>
        <p:spPr>
          <a:xfrm>
            <a:off x="8345219" y="4301177"/>
            <a:ext cx="3315334" cy="3135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제과제빵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재료의 유통 물류 및 기술마케팅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718E3B3-1777-4770-B0E5-C1F43728058E}"/>
              </a:ext>
            </a:extLst>
          </p:cNvPr>
          <p:cNvSpPr/>
          <p:nvPr/>
        </p:nvSpPr>
        <p:spPr>
          <a:xfrm>
            <a:off x="631255" y="4757947"/>
            <a:ext cx="4054246" cy="182607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7660" marR="0" indent="-1714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-20" dirty="0">
                <a:solidFill>
                  <a:srgbClr val="000000"/>
                </a:solidFill>
                <a:effectLst/>
                <a:latin typeface="+mn-ea"/>
              </a:rPr>
              <a:t>제 </a:t>
            </a:r>
            <a:r>
              <a:rPr lang="en-US" altLang="ko-KR" sz="1100" kern="0" spc="-20" dirty="0">
                <a:solidFill>
                  <a:srgbClr val="000000"/>
                </a:solidFill>
                <a:effectLst/>
                <a:latin typeface="+mn-ea"/>
              </a:rPr>
              <a:t>10-2445173</a:t>
            </a:r>
            <a:r>
              <a:rPr lang="ko-KR" altLang="en-US" sz="1100" kern="0" spc="-20" dirty="0">
                <a:solidFill>
                  <a:srgbClr val="000000"/>
                </a:solidFill>
                <a:effectLst/>
                <a:latin typeface="+mn-ea"/>
              </a:rPr>
              <a:t>호 </a:t>
            </a:r>
            <a:r>
              <a:rPr lang="en-US" altLang="ko-KR" sz="1100" kern="0" spc="-130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 kern="0" spc="-130" dirty="0" err="1">
                <a:solidFill>
                  <a:srgbClr val="000000"/>
                </a:solidFill>
                <a:effectLst/>
                <a:latin typeface="+mn-ea"/>
              </a:rPr>
              <a:t>제과제빵류</a:t>
            </a:r>
            <a:r>
              <a:rPr lang="ko-KR" altLang="en-US" sz="1100" kern="0" spc="-130" dirty="0">
                <a:solidFill>
                  <a:srgbClr val="000000"/>
                </a:solidFill>
                <a:effectLst/>
                <a:latin typeface="+mn-ea"/>
              </a:rPr>
              <a:t> 운반 및 보관용 냉장 및 냉동장치에 대한 특허 취득</a:t>
            </a:r>
            <a:r>
              <a:rPr lang="en-US" altLang="ko-KR" sz="1100" kern="0" spc="-130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 marL="327660" marR="0" indent="-1714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특허는 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+mn-ea"/>
              </a:rPr>
              <a:t>제과제빵류를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 운반하고 보관하기 위한 냉장 및 냉동 장치에 관한 것으로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제품의 신선도를 유지하며 운송 중 품질 저하를 방지할 수 있도록 설계되었음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L="327660" marR="0" indent="-1714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이를 통해 물류 효율성과 식품 안전성을 동시에 확보하였음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65A560-B2A3-4B20-80F5-FB4AD4606C03}"/>
              </a:ext>
            </a:extLst>
          </p:cNvPr>
          <p:cNvSpPr/>
          <p:nvPr/>
        </p:nvSpPr>
        <p:spPr>
          <a:xfrm>
            <a:off x="8345219" y="4757946"/>
            <a:ext cx="3315334" cy="182611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00660" marR="0" indent="-1714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-20">
                <a:solidFill>
                  <a:srgbClr val="000000"/>
                </a:solidFill>
                <a:effectLst/>
                <a:latin typeface="+mn-ea"/>
              </a:rPr>
              <a:t>제과제빵 재료의 유통물류 및 기술마케팅 부문에서 기술인증을 </a:t>
            </a:r>
            <a:r>
              <a:rPr lang="en-US" altLang="ko-KR" sz="1100" kern="0" spc="-20">
                <a:solidFill>
                  <a:srgbClr val="000000"/>
                </a:solidFill>
                <a:effectLst/>
                <a:latin typeface="+mn-ea"/>
              </a:rPr>
              <a:t>2019</a:t>
            </a:r>
            <a:r>
              <a:rPr lang="ko-KR" altLang="en-US" sz="1100" kern="0" spc="-20">
                <a:solidFill>
                  <a:srgbClr val="000000"/>
                </a:solidFill>
                <a:effectLst/>
                <a:latin typeface="+mn-ea"/>
              </a:rPr>
              <a:t>년에 획득하며 회사의 전문성과 신뢰도를 입증 받았음</a:t>
            </a:r>
            <a:endParaRPr lang="en-US" altLang="ko-KR" sz="1100" kern="0" spc="-20">
              <a:solidFill>
                <a:srgbClr val="000000"/>
              </a:solidFill>
              <a:latin typeface="+mn-ea"/>
            </a:endParaRPr>
          </a:p>
          <a:p>
            <a:pPr marL="200660" marR="0" indent="-17145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-20">
                <a:solidFill>
                  <a:srgbClr val="000000"/>
                </a:solidFill>
                <a:effectLst/>
                <a:latin typeface="+mn-ea"/>
              </a:rPr>
              <a:t>이로써 고객들에게 고품질의 재료와 최적화된 물류 서비스를 제공하고 있음을 인정받음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8F54E0-5383-4965-8D4A-4E5CEA83B75A}"/>
              </a:ext>
            </a:extLst>
          </p:cNvPr>
          <p:cNvSpPr/>
          <p:nvPr/>
        </p:nvSpPr>
        <p:spPr>
          <a:xfrm>
            <a:off x="4872641" y="4757947"/>
            <a:ext cx="3315334" cy="182607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27660" marR="0" indent="-1714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-20" dirty="0">
                <a:solidFill>
                  <a:srgbClr val="000000"/>
                </a:solidFill>
                <a:effectLst/>
                <a:latin typeface="+mn-ea"/>
              </a:rPr>
              <a:t>‘</a:t>
            </a:r>
            <a:r>
              <a:rPr lang="ko-KR" altLang="en-US" sz="1100" kern="0" spc="-20" dirty="0" err="1">
                <a:solidFill>
                  <a:srgbClr val="000000"/>
                </a:solidFill>
                <a:effectLst/>
                <a:latin typeface="+mn-ea"/>
              </a:rPr>
              <a:t>에이스제빵소’는</a:t>
            </a:r>
            <a:r>
              <a:rPr lang="ko-KR" altLang="en-US" sz="1100" kern="0" spc="-20" dirty="0">
                <a:solidFill>
                  <a:srgbClr val="000000"/>
                </a:solidFill>
                <a:effectLst/>
                <a:latin typeface="+mn-ea"/>
              </a:rPr>
              <a:t> 에이스유통의 베이커리 전문성을 대표하는 공식 브랜드로</a:t>
            </a:r>
            <a:r>
              <a:rPr lang="en-US" altLang="ko-KR" sz="1100" kern="0" spc="-20" dirty="0">
                <a:solidFill>
                  <a:srgbClr val="000000"/>
                </a:solidFill>
                <a:effectLst/>
                <a:latin typeface="+mn-ea"/>
              </a:rPr>
              <a:t>,2019</a:t>
            </a:r>
            <a:r>
              <a:rPr lang="ko-KR" altLang="en-US" sz="1100" kern="0" spc="-20" dirty="0">
                <a:solidFill>
                  <a:srgbClr val="000000"/>
                </a:solidFill>
                <a:effectLst/>
                <a:latin typeface="+mn-ea"/>
              </a:rPr>
              <a:t>년 상표 등록을 통해 품질 보증과 브랜드 신뢰성을 확보했습니다</a:t>
            </a:r>
            <a:r>
              <a:rPr lang="en-US" altLang="ko-KR" sz="1100" kern="0" spc="-20" dirty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ko-KR" altLang="en-US" sz="1100" kern="0" spc="-20" dirty="0">
                <a:solidFill>
                  <a:srgbClr val="000000"/>
                </a:solidFill>
                <a:effectLst/>
                <a:latin typeface="+mn-ea"/>
              </a:rPr>
              <a:t>해당 마크는 에이스유통의 기준을 충족한 제품에만 사용되며</a:t>
            </a:r>
            <a:r>
              <a:rPr lang="en-US" altLang="ko-KR" sz="1100" kern="0" spc="-2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100" kern="0" spc="-20" dirty="0">
                <a:solidFill>
                  <a:srgbClr val="000000"/>
                </a:solidFill>
                <a:effectLst/>
                <a:latin typeface="+mn-ea"/>
              </a:rPr>
              <a:t>고객에게 안정적인 품질과 차별화된 가치를 제공합니다</a:t>
            </a:r>
            <a:r>
              <a:rPr lang="en-US" altLang="ko-KR" sz="1100" kern="0" spc="-2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720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기술 및 인증서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(2/3)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F25A57-A072-4C0A-96F1-6EC3461B8E7F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124DA1-74D6-4755-AE10-034F634891D1}"/>
              </a:ext>
            </a:extLst>
          </p:cNvPr>
          <p:cNvSpPr/>
          <p:nvPr/>
        </p:nvSpPr>
        <p:spPr>
          <a:xfrm>
            <a:off x="6190735" y="1969984"/>
            <a:ext cx="5491563" cy="3546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좌측 내용 반영 부탁드립니다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C8868F-4B4B-4355-AE8F-D8F64EBA293D}"/>
              </a:ext>
            </a:extLst>
          </p:cNvPr>
          <p:cNvSpPr/>
          <p:nvPr/>
        </p:nvSpPr>
        <p:spPr>
          <a:xfrm>
            <a:off x="582229" y="331216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관련 자료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3D05BFF-BB2A-476F-949E-0D4D1410FC37}"/>
              </a:ext>
            </a:extLst>
          </p:cNvPr>
          <p:cNvSpPr/>
          <p:nvPr/>
        </p:nvSpPr>
        <p:spPr>
          <a:xfrm>
            <a:off x="582229" y="3752678"/>
            <a:ext cx="5022351" cy="201682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C282474-F01C-4005-B064-59FD475269F5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일터혁신 사업장 선정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DC4400-4AB6-42DC-9037-8C211A8941A0}"/>
              </a:ext>
            </a:extLst>
          </p:cNvPr>
          <p:cNvSpPr/>
          <p:nvPr/>
        </p:nvSpPr>
        <p:spPr>
          <a:xfrm>
            <a:off x="582229" y="1798966"/>
            <a:ext cx="5022351" cy="141705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5" name="Picture 4">
            <a:extLst>
              <a:ext uri="{FF2B5EF4-FFF2-40B4-BE49-F238E27FC236}">
                <a16:creationId xmlns:a16="http://schemas.microsoft.com/office/drawing/2014/main" id="{42D7CF09-3589-4945-9A50-8FB132EA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9" y="3864535"/>
            <a:ext cx="1467492" cy="1904971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round/>
          </a:ln>
          <a:effectLst/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760BE3D-F658-4DF2-9C02-335E29022F48}"/>
              </a:ext>
            </a:extLst>
          </p:cNvPr>
          <p:cNvSpPr txBox="1"/>
          <p:nvPr/>
        </p:nvSpPr>
        <p:spPr>
          <a:xfrm>
            <a:off x="646118" y="1886809"/>
            <a:ext cx="4936254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196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노사발전재단에서 인증하는 일터혁신 사업장으로 선정 </a:t>
            </a:r>
          </a:p>
          <a:p>
            <a:pPr marL="44196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직무 분석을 통한 평가체계 개선 추진</a:t>
            </a:r>
            <a:endParaRPr lang="en-US" altLang="ko-KR" sz="11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44196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본 사업을 통해 당사는 직무 분석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업무 프로세스 진단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조직 내 소통체계 등을 점검하여 공정하고 투명한 평가제도와 효율적인 업무 체계를 구축</a:t>
            </a:r>
            <a:endParaRPr lang="ko-KR" altLang="en-US" sz="11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053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기술 및 인증서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(3/3)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4F25A57-A072-4C0A-96F1-6EC3461B8E7F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124DA1-74D6-4755-AE10-034F634891D1}"/>
              </a:ext>
            </a:extLst>
          </p:cNvPr>
          <p:cNvSpPr/>
          <p:nvPr/>
        </p:nvSpPr>
        <p:spPr>
          <a:xfrm>
            <a:off x="6190735" y="1969984"/>
            <a:ext cx="5491563" cy="3546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좌측 내용 반영 부탁드립니다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C282474-F01C-4005-B064-59FD475269F5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미래청년육성사업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DC4400-4AB6-42DC-9037-8C211A8941A0}"/>
              </a:ext>
            </a:extLst>
          </p:cNvPr>
          <p:cNvSpPr/>
          <p:nvPr/>
        </p:nvSpPr>
        <p:spPr>
          <a:xfrm>
            <a:off x="582229" y="1798966"/>
            <a:ext cx="5022351" cy="226640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60BE3D-F658-4DF2-9C02-335E29022F48}"/>
              </a:ext>
            </a:extLst>
          </p:cNvPr>
          <p:cNvSpPr txBox="1"/>
          <p:nvPr/>
        </p:nvSpPr>
        <p:spPr>
          <a:xfrm>
            <a:off x="646118" y="1886809"/>
            <a:ext cx="4617860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738" marR="0" indent="-185738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85738" algn="l"/>
              </a:tabLst>
            </a:pP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청년 디지털 일자리사업 참여기업 선정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미래청년육성사업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)</a:t>
            </a:r>
          </a:p>
          <a:p>
            <a:pPr marL="185738" marR="0" indent="-185738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85738" algn="l"/>
              </a:tabLst>
            </a:pP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직무 경험 제공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디지털 역량 강화 지원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실무 중심의 교육 프로그램 등을 운영해 왔으며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선발된 청년 근로자는 사업 종료 후에도 고용을 유지함</a:t>
            </a:r>
            <a:endParaRPr lang="en-US" altLang="ko-KR" sz="11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185738" marR="0" indent="-185738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85738" algn="l"/>
              </a:tabLst>
            </a:pP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휴먼명조"/>
                <a:ea typeface="휴먼명조"/>
              </a:rPr>
              <a:t>2021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휴먼명조"/>
                <a:ea typeface="휴먼명조"/>
              </a:rPr>
              <a:t>년 직원 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휴먼명조"/>
                <a:ea typeface="휴먼명조"/>
              </a:rPr>
              <a:t>1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휴먼명조"/>
                <a:ea typeface="휴먼명조"/>
              </a:rPr>
              <a:t>명 선정되어 청년일자리 창출 및 고용 유지 중</a:t>
            </a:r>
            <a:endParaRPr lang="en-US" altLang="ko-KR" sz="11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휴먼명조"/>
              <a:ea typeface="휴먼명조"/>
            </a:endParaRPr>
          </a:p>
          <a:p>
            <a:pPr marL="185738" marR="0" indent="-185738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85738" algn="l"/>
              </a:tabLst>
            </a:pPr>
            <a:r>
              <a:rPr lang="ko-KR" altLang="en-US" sz="1100" dirty="0"/>
              <a:t>향후에도 청년 인재 채용 확대와 조직 내 성장 기회 제공을 지속할 계획임</a:t>
            </a:r>
            <a:endParaRPr lang="ko-KR" altLang="en-US" sz="11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016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주요 고객사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124CEE66-E50B-45E7-BA4A-20D30D65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47" y="2820802"/>
            <a:ext cx="4985600" cy="3586335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0C63EA2-BCDC-403C-A0FB-C65CDFE49F5E}"/>
              </a:ext>
            </a:extLst>
          </p:cNvPr>
          <p:cNvGrpSpPr/>
          <p:nvPr/>
        </p:nvGrpSpPr>
        <p:grpSpPr>
          <a:xfrm>
            <a:off x="6190735" y="1444432"/>
            <a:ext cx="5491563" cy="5123436"/>
            <a:chOff x="9446218" y="-665433"/>
            <a:chExt cx="5491563" cy="44070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CDAC4DC-E04E-4A7B-91BA-0B33E4B7D182}"/>
                </a:ext>
              </a:extLst>
            </p:cNvPr>
            <p:cNvSpPr/>
            <p:nvPr/>
          </p:nvSpPr>
          <p:spPr>
            <a:xfrm>
              <a:off x="9446218" y="-665433"/>
              <a:ext cx="5491563" cy="305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홈페이지 반영 의견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5748C5-E025-44A1-822C-21FAB2F6E99D}"/>
                </a:ext>
              </a:extLst>
            </p:cNvPr>
            <p:cNvSpPr/>
            <p:nvPr/>
          </p:nvSpPr>
          <p:spPr>
            <a:xfrm>
              <a:off x="9446218" y="-256463"/>
              <a:ext cx="5491563" cy="39980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1CBC8B-9725-4084-BA2F-15CF93FE9D4A}"/>
              </a:ext>
            </a:extLst>
          </p:cNvPr>
          <p:cNvSpPr txBox="1"/>
          <p:nvPr/>
        </p:nvSpPr>
        <p:spPr>
          <a:xfrm>
            <a:off x="715347" y="1774383"/>
            <a:ext cx="6096000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국내 대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중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·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소상공인을 고객으로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다양한 베이커리 및 카페 원부자재 공급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국내 베이커리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카페 시장을 선도하고 식품 기업들로 구성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기업 초기 설립시부터 함께 해온 파트너십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9CD00C-3FBC-4EC0-9EF9-E4B5A4CC4C50}"/>
              </a:ext>
            </a:extLst>
          </p:cNvPr>
          <p:cNvSpPr/>
          <p:nvPr/>
        </p:nvSpPr>
        <p:spPr>
          <a:xfrm>
            <a:off x="582229" y="1444432"/>
            <a:ext cx="5419037" cy="2098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주요 고객사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28ACF7-A083-4574-8CB1-75E7B4222416}"/>
              </a:ext>
            </a:extLst>
          </p:cNvPr>
          <p:cNvSpPr/>
          <p:nvPr/>
        </p:nvSpPr>
        <p:spPr>
          <a:xfrm>
            <a:off x="582229" y="1798966"/>
            <a:ext cx="5419037" cy="47923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4C2987-7B11-4D4F-A6E1-DA6F4D64D3C8}"/>
              </a:ext>
            </a:extLst>
          </p:cNvPr>
          <p:cNvSpPr txBox="1"/>
          <p:nvPr/>
        </p:nvSpPr>
        <p:spPr>
          <a:xfrm>
            <a:off x="6197794" y="1983882"/>
            <a:ext cx="5278859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스파필드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팥고당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입점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하남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고양 외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개 지점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롯데 백화점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한나식빵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입점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롯데백화점 외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여개 지점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지하철 역사 내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더베이크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(17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여개 지점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곤트란쉐리에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(30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여개 지점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 외 기타 개인제과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전국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420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여개 이상 거래처 보유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관리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16453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판매제품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제품 품목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70A523-2C1E-4211-813F-3B5EA47EC92E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4D9F98-7FDB-43BE-8061-024506AF5416}"/>
              </a:ext>
            </a:extLst>
          </p:cNvPr>
          <p:cNvSpPr/>
          <p:nvPr/>
        </p:nvSpPr>
        <p:spPr>
          <a:xfrm>
            <a:off x="6190735" y="1969984"/>
            <a:ext cx="5491563" cy="620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내용은 기존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하되 아래 디자인 제안 형태로 반영 부탁드립니다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DF8524-914F-4713-86BC-0BB00F4B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35" y="2074816"/>
            <a:ext cx="4743337" cy="38306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2E23E8-D8F7-424A-B73D-9D4DEC7A2BF0}"/>
              </a:ext>
            </a:extLst>
          </p:cNvPr>
          <p:cNvSpPr/>
          <p:nvPr/>
        </p:nvSpPr>
        <p:spPr>
          <a:xfrm>
            <a:off x="845737" y="1527929"/>
            <a:ext cx="5000143" cy="305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기존 홈페이지 제품 품목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D5BD30-C9A6-4C00-9682-E454E42C27F5}"/>
              </a:ext>
            </a:extLst>
          </p:cNvPr>
          <p:cNvSpPr/>
          <p:nvPr/>
        </p:nvSpPr>
        <p:spPr>
          <a:xfrm>
            <a:off x="823529" y="1977739"/>
            <a:ext cx="5022351" cy="402483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3114019-9ACC-4992-9486-4054CF2A4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347" y="3180022"/>
            <a:ext cx="3976366" cy="26496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310BF7-D299-4706-9E7C-5A98C63244CC}"/>
              </a:ext>
            </a:extLst>
          </p:cNvPr>
          <p:cNvSpPr/>
          <p:nvPr/>
        </p:nvSpPr>
        <p:spPr>
          <a:xfrm>
            <a:off x="6190735" y="2526068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ACA09C-88C1-4C7C-B327-0BAF92FD9247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979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콘텐츠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레시피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2EBBD8-D6AD-4747-AA20-3D6C9063E092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F42BA1-0118-4796-9077-259C8887DFC3}"/>
              </a:ext>
            </a:extLst>
          </p:cNvPr>
          <p:cNvSpPr/>
          <p:nvPr/>
        </p:nvSpPr>
        <p:spPr>
          <a:xfrm>
            <a:off x="6190735" y="1969984"/>
            <a:ext cx="5491563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기존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제품별 레시피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활용하여 아래 디자인 제안 형태로 반영 부탁드립니다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22E127-5365-41E7-80AA-DD681686E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93"/>
          <a:stretch/>
        </p:blipFill>
        <p:spPr>
          <a:xfrm>
            <a:off x="869285" y="2088061"/>
            <a:ext cx="4930838" cy="37964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884245-461E-4E20-B1C9-40E27F2CEF28}"/>
              </a:ext>
            </a:extLst>
          </p:cNvPr>
          <p:cNvSpPr/>
          <p:nvPr/>
        </p:nvSpPr>
        <p:spPr>
          <a:xfrm>
            <a:off x="845737" y="1527929"/>
            <a:ext cx="5000143" cy="305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기존 홈페이지 레시피 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6942D4-0614-4299-91C5-9DA43CBCBC06}"/>
              </a:ext>
            </a:extLst>
          </p:cNvPr>
          <p:cNvSpPr/>
          <p:nvPr/>
        </p:nvSpPr>
        <p:spPr>
          <a:xfrm>
            <a:off x="823529" y="1977739"/>
            <a:ext cx="5022351" cy="402483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790C2E-4DDF-45F0-9D88-DF0DC66A91C6}"/>
              </a:ext>
            </a:extLst>
          </p:cNvPr>
          <p:cNvSpPr/>
          <p:nvPr/>
        </p:nvSpPr>
        <p:spPr>
          <a:xfrm>
            <a:off x="6190735" y="2526068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E16FF17-E517-4CD1-877B-B73CA1DE957B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262F044-658E-46ED-A4A0-C7D013C5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143" y="3068214"/>
            <a:ext cx="4700572" cy="28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81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E56A6E-6786-40B2-B711-C4E81483DADE}"/>
              </a:ext>
            </a:extLst>
          </p:cNvPr>
          <p:cNvSpPr txBox="1"/>
          <p:nvPr/>
        </p:nvSpPr>
        <p:spPr>
          <a:xfrm>
            <a:off x="667265" y="668749"/>
            <a:ext cx="440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B90379-F307-49F5-BE5C-4A810AFCC2D3}"/>
              </a:ext>
            </a:extLst>
          </p:cNvPr>
          <p:cNvCxnSpPr/>
          <p:nvPr/>
        </p:nvCxnSpPr>
        <p:spPr>
          <a:xfrm>
            <a:off x="667265" y="1161535"/>
            <a:ext cx="1045381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F59B83-DFA7-4BEA-9E7E-3A5CD9E39D66}"/>
              </a:ext>
            </a:extLst>
          </p:cNvPr>
          <p:cNvSpPr txBox="1"/>
          <p:nvPr/>
        </p:nvSpPr>
        <p:spPr>
          <a:xfrm>
            <a:off x="827521" y="1531029"/>
            <a:ext cx="4405184" cy="182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홈페이지 구성 카테고리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안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(p.3)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참고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] </a:t>
            </a:r>
            <a:r>
              <a:rPr lang="ko-KR" altLang="en-US" sz="1600" b="1" dirty="0" err="1">
                <a:solidFill>
                  <a:schemeClr val="accent1">
                    <a:lumMod val="75000"/>
                  </a:schemeClr>
                </a:solidFill>
              </a:rPr>
              <a:t>메인페이지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 디자인 개선 방향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(p.4)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카테고리별 리뉴얼 내용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(p.6~)</a:t>
            </a:r>
          </a:p>
        </p:txBody>
      </p:sp>
    </p:spTree>
    <p:extLst>
      <p:ext uri="{BB962C8B-B14F-4D97-AF65-F5344CB8AC3E}">
        <p14:creationId xmlns:p14="http://schemas.microsoft.com/office/powerpoint/2010/main" val="3744094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콘텐츠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트렌드 리포트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EB260C-FFE7-4DCD-A781-B722B36B91D2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89E7-4C04-4298-8EC9-C5DA3DDB22A3}"/>
              </a:ext>
            </a:extLst>
          </p:cNvPr>
          <p:cNvSpPr/>
          <p:nvPr/>
        </p:nvSpPr>
        <p:spPr>
          <a:xfrm>
            <a:off x="6190735" y="1969985"/>
            <a:ext cx="5491563" cy="557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추후 관리자가 내용 업로드 예정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295E5E-8F3F-45C9-81B6-FD10C18CE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03" y="3104257"/>
            <a:ext cx="4367212" cy="27493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D2C07D0-9B1E-458B-9C8C-433587A00BED}"/>
              </a:ext>
            </a:extLst>
          </p:cNvPr>
          <p:cNvSpPr/>
          <p:nvPr/>
        </p:nvSpPr>
        <p:spPr>
          <a:xfrm>
            <a:off x="6190735" y="2526068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E6D761-885F-43B4-B648-A2DB2691A71D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4EB86E-FCB5-481F-B5E7-46C89C338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64" y="4133542"/>
            <a:ext cx="4030953" cy="16443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E21BCC-B46E-4E53-B5DC-CDC344326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165" y="2677190"/>
            <a:ext cx="4030954" cy="13950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6D853-6C48-4019-8A16-09865FC96A0D}"/>
              </a:ext>
            </a:extLst>
          </p:cNvPr>
          <p:cNvSpPr/>
          <p:nvPr/>
        </p:nvSpPr>
        <p:spPr>
          <a:xfrm>
            <a:off x="845737" y="1527929"/>
            <a:ext cx="5000143" cy="3056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레퍼런스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2BE544-E38D-4B28-AD5A-A31B97814E4F}"/>
              </a:ext>
            </a:extLst>
          </p:cNvPr>
          <p:cNvSpPr/>
          <p:nvPr/>
        </p:nvSpPr>
        <p:spPr>
          <a:xfrm>
            <a:off x="823529" y="1977739"/>
            <a:ext cx="5022351" cy="402483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7B7F33-C4D2-42D7-ACCD-1CB0A64893A3}"/>
              </a:ext>
            </a:extLst>
          </p:cNvPr>
          <p:cNvSpPr txBox="1"/>
          <p:nvPr/>
        </p:nvSpPr>
        <p:spPr>
          <a:xfrm>
            <a:off x="1047235" y="2108144"/>
            <a:ext cx="6098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레퍼런스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SPC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트렌드 칼럼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해피라이프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https://www.spcmagazine.com/trend/</a:t>
            </a:r>
          </a:p>
        </p:txBody>
      </p:sp>
    </p:spTree>
    <p:extLst>
      <p:ext uri="{BB962C8B-B14F-4D97-AF65-F5344CB8AC3E}">
        <p14:creationId xmlns:p14="http://schemas.microsoft.com/office/powerpoint/2010/main" val="300074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콘텐츠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언론보도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6C8627-D281-4F62-AE33-5FA427ED3BAD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5AFD24-5A6F-4F28-A4F9-EC6AA8BCCB26}"/>
              </a:ext>
            </a:extLst>
          </p:cNvPr>
          <p:cNvSpPr/>
          <p:nvPr/>
        </p:nvSpPr>
        <p:spPr>
          <a:xfrm>
            <a:off x="6190735" y="1969985"/>
            <a:ext cx="5491563" cy="36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좌측 내용 아래 디자인 제안 형태로 반영 부탁드립니다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2FD27E-F943-4292-AEF0-93662FBF747A}"/>
              </a:ext>
            </a:extLst>
          </p:cNvPr>
          <p:cNvSpPr/>
          <p:nvPr/>
        </p:nvSpPr>
        <p:spPr>
          <a:xfrm>
            <a:off x="624126" y="3721703"/>
            <a:ext cx="5339965" cy="179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관련 자료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712521-016D-4658-9D84-572EE9E34AA7}"/>
              </a:ext>
            </a:extLst>
          </p:cNvPr>
          <p:cNvSpPr/>
          <p:nvPr/>
        </p:nvSpPr>
        <p:spPr>
          <a:xfrm>
            <a:off x="582229" y="3973053"/>
            <a:ext cx="5339965" cy="247854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6804C4-E9E6-41AB-A5E7-7FCAF17C6808}"/>
              </a:ext>
            </a:extLst>
          </p:cNvPr>
          <p:cNvSpPr/>
          <p:nvPr/>
        </p:nvSpPr>
        <p:spPr>
          <a:xfrm>
            <a:off x="604437" y="1475801"/>
            <a:ext cx="5339965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언론보도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745C63-C18B-417E-9282-CB12DB7F058F}"/>
              </a:ext>
            </a:extLst>
          </p:cNvPr>
          <p:cNvSpPr/>
          <p:nvPr/>
        </p:nvSpPr>
        <p:spPr>
          <a:xfrm>
            <a:off x="582229" y="1798966"/>
            <a:ext cx="5363682" cy="184216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B26778-FD4D-406F-A745-C33BCF29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03" y="3104257"/>
            <a:ext cx="4367212" cy="27493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F65558-72FA-4A2A-A665-52DF4035ABFA}"/>
              </a:ext>
            </a:extLst>
          </p:cNvPr>
          <p:cNvSpPr/>
          <p:nvPr/>
        </p:nvSpPr>
        <p:spPr>
          <a:xfrm>
            <a:off x="6190735" y="2526068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262A5E-BCE5-4275-BCDB-BBEF7BEA6D03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05D68A-763C-4A28-AE78-678510E1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624" y="4111112"/>
            <a:ext cx="2958967" cy="22024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2EDA84-CB8F-4702-9A02-A5666D89643B}"/>
              </a:ext>
            </a:extLst>
          </p:cNvPr>
          <p:cNvSpPr txBox="1"/>
          <p:nvPr/>
        </p:nvSpPr>
        <p:spPr>
          <a:xfrm>
            <a:off x="548328" y="1807523"/>
            <a:ext cx="5491563" cy="1842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에이스유통㈜</a:t>
            </a:r>
            <a:r>
              <a:rPr lang="en-US" altLang="ko-KR" sz="11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, ㈜</a:t>
            </a:r>
            <a:r>
              <a:rPr lang="ko-KR" altLang="en-US" sz="11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토이트론</a:t>
            </a:r>
            <a:r>
              <a:rPr lang="ko-KR" altLang="en-US" sz="11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전략적 투자</a:t>
            </a:r>
            <a:r>
              <a:rPr lang="en-US" altLang="ko-KR" sz="11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… F&amp;B </a:t>
            </a:r>
            <a:r>
              <a:rPr lang="ko-KR" altLang="en-US" sz="11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밸류체인에</a:t>
            </a:r>
            <a:r>
              <a:rPr lang="ko-KR" altLang="en-US" sz="11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콘텐츠 </a:t>
            </a:r>
            <a:r>
              <a:rPr lang="en-US" altLang="ko-KR" sz="11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IP </a:t>
            </a:r>
            <a:r>
              <a:rPr lang="ko-KR" altLang="en-US" sz="11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결합</a:t>
            </a:r>
            <a:endParaRPr lang="en-US" altLang="ko-KR" sz="11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카페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베이커리 식자재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B2B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유통 전문기업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+mn-ea"/>
              </a:rPr>
              <a:t>에이스유통㈜은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 감성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IP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및 콘텐츠 솔루션 기업 ㈜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+mn-ea"/>
              </a:rPr>
              <a:t>토이트론에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 대한 주요 지분을 확보하며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+mn-ea"/>
              </a:rPr>
              <a:t>전략적 파트너십을 통해 양사의 협력을 강화하여 경영에 적극적으로 참여</a:t>
            </a:r>
            <a:endParaRPr lang="en-US" altLang="ko-KR" sz="1100" b="0" i="0" dirty="0">
              <a:solidFill>
                <a:srgbClr val="000000"/>
              </a:solidFill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Pretendard GOV Variable"/>
              </a:rPr>
              <a:t>이번 투자를 통해 에이스유통은 브랜드 경험 중심의 차세대 리테일 비즈니스를 본격화하는 동시에 에이스유통이 보유한 견고한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Pretendard GOV Variable"/>
              </a:rPr>
              <a:t>F&amp;B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Pretendard GOV Variable"/>
              </a:rPr>
              <a:t>밸류체인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Pretendard GOV Variable"/>
              </a:rPr>
              <a:t>(Value Chain)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Pretendard GOV Variable"/>
              </a:rPr>
              <a:t>에 독창적인 콘텐츠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Pretendard GOV Variable"/>
              </a:rPr>
              <a:t>IP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Pretendard GOV Variable"/>
              </a:rPr>
              <a:t>를 결합해 소비자 경험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Pretendard GOV Variable"/>
              </a:rPr>
              <a:t>(CX)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Pretendard GOV Variable"/>
              </a:rPr>
              <a:t>기반의 신성장 모멘텀을 확보</a:t>
            </a:r>
            <a:endParaRPr lang="ko-KR" altLang="en-US" sz="11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749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기업문화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사내 문화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61C288-A159-4520-AEAF-BC11FA8AFDCA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401360-8CA1-447C-848B-773E4C0B9E8A}"/>
              </a:ext>
            </a:extLst>
          </p:cNvPr>
          <p:cNvSpPr/>
          <p:nvPr/>
        </p:nvSpPr>
        <p:spPr>
          <a:xfrm>
            <a:off x="6190735" y="1969985"/>
            <a:ext cx="5491563" cy="3056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좌측 내용을 아래 디자인 제안 형태로 반영 부탁드립니다 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EACF17BF-3AFA-4A24-8F5B-598A90CE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005879"/>
            <a:ext cx="4097274" cy="234429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320C6D-17CE-48F7-8B4F-DAF5B8B5FB39}"/>
              </a:ext>
            </a:extLst>
          </p:cNvPr>
          <p:cNvSpPr txBox="1"/>
          <p:nvPr/>
        </p:nvSpPr>
        <p:spPr>
          <a:xfrm>
            <a:off x="667265" y="1980322"/>
            <a:ext cx="4573009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창립멤버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인에게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천만원의 포상금 수여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총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천만원지급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(2020.07.15) 10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이상 근속자 금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돈 지급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(4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(2020.07.15)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전직원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금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돈 지급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30EAD2-9A0E-40AB-B466-8E8337905F12}"/>
              </a:ext>
            </a:extLst>
          </p:cNvPr>
          <p:cNvSpPr/>
          <p:nvPr/>
        </p:nvSpPr>
        <p:spPr>
          <a:xfrm>
            <a:off x="604437" y="3427044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관련 자료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E2E578-B961-42CC-88BE-FFE9A6C39879}"/>
              </a:ext>
            </a:extLst>
          </p:cNvPr>
          <p:cNvSpPr/>
          <p:nvPr/>
        </p:nvSpPr>
        <p:spPr>
          <a:xfrm>
            <a:off x="582229" y="3779779"/>
            <a:ext cx="5022351" cy="26718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2E0E4F-1618-43E1-B72A-87A4DC149352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창립멤버 포상금 수여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674048-DAFB-49B0-A3FF-036F48450FBE}"/>
              </a:ext>
            </a:extLst>
          </p:cNvPr>
          <p:cNvSpPr/>
          <p:nvPr/>
        </p:nvSpPr>
        <p:spPr>
          <a:xfrm>
            <a:off x="582229" y="1798967"/>
            <a:ext cx="5022351" cy="13433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BC69FC-5C77-45FF-B8F1-756A87C70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503" y="3104257"/>
            <a:ext cx="4367212" cy="274931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37CB8F-7A26-4318-B892-4D7A24BC0593}"/>
              </a:ext>
            </a:extLst>
          </p:cNvPr>
          <p:cNvSpPr/>
          <p:nvPr/>
        </p:nvSpPr>
        <p:spPr>
          <a:xfrm>
            <a:off x="6190735" y="2526068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F1C574-9604-43A7-9F7F-9B1262103EE2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35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기업문화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사내 문화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61C288-A159-4520-AEAF-BC11FA8AFDCA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401360-8CA1-447C-848B-773E4C0B9E8A}"/>
              </a:ext>
            </a:extLst>
          </p:cNvPr>
          <p:cNvSpPr/>
          <p:nvPr/>
        </p:nvSpPr>
        <p:spPr>
          <a:xfrm>
            <a:off x="6190735" y="1969985"/>
            <a:ext cx="5491563" cy="418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좌측 내용을 아래 디자인 제안 형태로 반영 부탁드립니다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9C21D6-1F81-4814-87A8-D7C09E85E211}"/>
              </a:ext>
            </a:extLst>
          </p:cNvPr>
          <p:cNvSpPr/>
          <p:nvPr/>
        </p:nvSpPr>
        <p:spPr>
          <a:xfrm>
            <a:off x="604437" y="3427044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관련 자료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4EC70-6B33-43EB-AC02-9CA444DC8CBF}"/>
              </a:ext>
            </a:extLst>
          </p:cNvPr>
          <p:cNvSpPr/>
          <p:nvPr/>
        </p:nvSpPr>
        <p:spPr>
          <a:xfrm>
            <a:off x="582229" y="3779779"/>
            <a:ext cx="5022351" cy="26718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E37E72-03B7-47A7-AD6C-AF44C7A25E4C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인재육성을 위한 대학원 등록금 및 전문가 양성을 위한 교육비 지원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46C25A-7293-4086-AE3E-16EBF5D811FA}"/>
              </a:ext>
            </a:extLst>
          </p:cNvPr>
          <p:cNvSpPr/>
          <p:nvPr/>
        </p:nvSpPr>
        <p:spPr>
          <a:xfrm>
            <a:off x="582229" y="1798967"/>
            <a:ext cx="5022351" cy="13433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784DDE-DB24-432D-BA60-D5775C32BA7E}"/>
              </a:ext>
            </a:extLst>
          </p:cNvPr>
          <p:cNvSpPr txBox="1"/>
          <p:nvPr/>
        </p:nvSpPr>
        <p:spPr>
          <a:xfrm>
            <a:off x="491422" y="1816349"/>
            <a:ext cx="5022351" cy="57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인재양성 육성을 위해 직원 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2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명에게 현재 한양대 경영학과정 등록금 전액 지원 중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0531ED5-9E18-49B7-B61F-4596C7073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538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624264728">
            <a:extLst>
              <a:ext uri="{FF2B5EF4-FFF2-40B4-BE49-F238E27FC236}">
                <a16:creationId xmlns:a16="http://schemas.microsoft.com/office/drawing/2014/main" id="{B853DD7D-29F9-4D7D-A7F3-7C80525E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20" y="4132233"/>
            <a:ext cx="4041775" cy="19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451BDEA-C440-43CB-A65A-51EE8C61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503" y="3104257"/>
            <a:ext cx="4367212" cy="274931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1B757D-5771-4C68-8EBB-42D3977CCBC3}"/>
              </a:ext>
            </a:extLst>
          </p:cNvPr>
          <p:cNvSpPr/>
          <p:nvPr/>
        </p:nvSpPr>
        <p:spPr>
          <a:xfrm>
            <a:off x="6190735" y="2526068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32EE77-BFCA-4C56-A048-E26CFAB9E704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7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기업문화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사내 문화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61C288-A159-4520-AEAF-BC11FA8AFDCA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401360-8CA1-447C-848B-773E4C0B9E8A}"/>
              </a:ext>
            </a:extLst>
          </p:cNvPr>
          <p:cNvSpPr/>
          <p:nvPr/>
        </p:nvSpPr>
        <p:spPr>
          <a:xfrm>
            <a:off x="6190735" y="1969985"/>
            <a:ext cx="5491563" cy="36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좌측 내용을 아래 디자인 제안 형태로 반영 부탁드립니다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FFFE3F-60E9-4EEC-9E1B-4731A69D31EB}"/>
              </a:ext>
            </a:extLst>
          </p:cNvPr>
          <p:cNvSpPr/>
          <p:nvPr/>
        </p:nvSpPr>
        <p:spPr>
          <a:xfrm>
            <a:off x="604437" y="3427044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관련 자료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37E754-A9EE-44E2-AC39-2DE56D3DFB83}"/>
              </a:ext>
            </a:extLst>
          </p:cNvPr>
          <p:cNvSpPr/>
          <p:nvPr/>
        </p:nvSpPr>
        <p:spPr>
          <a:xfrm>
            <a:off x="582229" y="3779779"/>
            <a:ext cx="5022351" cy="26718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DB7C4C-84EE-4433-BFA6-0F41B9E46FB0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직무 관련 교육비 지원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BC23A3-21CC-48A2-B17F-4174DF0B5ED0}"/>
              </a:ext>
            </a:extLst>
          </p:cNvPr>
          <p:cNvSpPr/>
          <p:nvPr/>
        </p:nvSpPr>
        <p:spPr>
          <a:xfrm>
            <a:off x="582229" y="1798967"/>
            <a:ext cx="5022351" cy="13433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6B7CF7-6DAC-4162-B364-4882DB7D20A6}"/>
              </a:ext>
            </a:extLst>
          </p:cNvPr>
          <p:cNvSpPr txBox="1"/>
          <p:nvPr/>
        </p:nvSpPr>
        <p:spPr>
          <a:xfrm>
            <a:off x="491422" y="1816349"/>
            <a:ext cx="5022351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유통물류 전문가 양성을 위한 유통전문관리사 교육비 전액 지원</a:t>
            </a:r>
          </a:p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직원 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10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명 교육비 전액 지원 및 유통관리사 자격증 획득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)</a:t>
            </a:r>
          </a:p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전직원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정서적안정과 해소를 위한 감정노동관리사 교육 실시 및 교육비 전액 지원 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직원 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29</a:t>
            </a:r>
            <a:r>
              <a:rPr lang="ko-KR" altLang="en-US" sz="1100" kern="0" spc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명교육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실시 및 수료증 획득 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)</a:t>
            </a:r>
          </a:p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지게차 자격증 수료를 위한 교육비 전액 지원 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직원 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2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명</a:t>
            </a: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)</a:t>
            </a:r>
            <a:endParaRPr lang="ko-KR" altLang="en-US" sz="11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7B5F52-B5CF-4572-8703-32BF93C4A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624265304">
            <a:extLst>
              <a:ext uri="{FF2B5EF4-FFF2-40B4-BE49-F238E27FC236}">
                <a16:creationId xmlns:a16="http://schemas.microsoft.com/office/drawing/2014/main" id="{7E4EEAD1-DFA5-4509-B232-2845A5919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6" y="4215269"/>
            <a:ext cx="4511675" cy="16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276164-8119-43DE-9F97-3E413BDB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503" y="3104257"/>
            <a:ext cx="4367212" cy="274931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4561F4-B057-49EF-AFA9-D944528D2F28}"/>
              </a:ext>
            </a:extLst>
          </p:cNvPr>
          <p:cNvSpPr/>
          <p:nvPr/>
        </p:nvSpPr>
        <p:spPr>
          <a:xfrm>
            <a:off x="6190735" y="2526068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C326A2-AF10-4CA9-9C4F-79A6CDC6931D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008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기업문화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사내 문화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61C288-A159-4520-AEAF-BC11FA8AFDCA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401360-8CA1-447C-848B-773E4C0B9E8A}"/>
              </a:ext>
            </a:extLst>
          </p:cNvPr>
          <p:cNvSpPr/>
          <p:nvPr/>
        </p:nvSpPr>
        <p:spPr>
          <a:xfrm>
            <a:off x="6190735" y="1969984"/>
            <a:ext cx="5491563" cy="365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좌측 내용을 아래 디자인 제안 형태로 반영 부탁드립니다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36908E-4F12-479E-8F3F-73AA3B27CF91}"/>
              </a:ext>
            </a:extLst>
          </p:cNvPr>
          <p:cNvSpPr/>
          <p:nvPr/>
        </p:nvSpPr>
        <p:spPr>
          <a:xfrm>
            <a:off x="604437" y="3313726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관련 자료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14782D-93D4-42E1-AA1B-FF576FD0F174}"/>
              </a:ext>
            </a:extLst>
          </p:cNvPr>
          <p:cNvSpPr/>
          <p:nvPr/>
        </p:nvSpPr>
        <p:spPr>
          <a:xfrm>
            <a:off x="582229" y="3666460"/>
            <a:ext cx="5022351" cy="286165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830770-5198-4008-88E9-BA11981CDB2C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사내 마라톤동아리 운영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5519A-7A1A-42DB-BD8E-344B5E358358}"/>
              </a:ext>
            </a:extLst>
          </p:cNvPr>
          <p:cNvSpPr/>
          <p:nvPr/>
        </p:nvSpPr>
        <p:spPr>
          <a:xfrm>
            <a:off x="582229" y="1798967"/>
            <a:ext cx="5022351" cy="134492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3405B2-4275-4716-850F-B4F8C16D31BF}"/>
              </a:ext>
            </a:extLst>
          </p:cNvPr>
          <p:cNvSpPr txBox="1"/>
          <p:nvPr/>
        </p:nvSpPr>
        <p:spPr>
          <a:xfrm>
            <a:off x="491422" y="1816349"/>
            <a:ext cx="5022351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직원들의 자발적인 참여로 단체 마라톤 참가</a:t>
            </a:r>
          </a:p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마라톤 대회에 참여하는 전 직원에게 나이키 러닝화 제공</a:t>
            </a:r>
            <a:endParaRPr lang="en-US" altLang="ko-KR" sz="11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(2023) 2023 </a:t>
            </a:r>
            <a:r>
              <a:rPr lang="ko-KR" altLang="en-US" sz="11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썸머</a:t>
            </a: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나이트 런 </a:t>
            </a: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미사리</a:t>
            </a: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</a:p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(2024) 2024 </a:t>
            </a:r>
            <a:r>
              <a:rPr lang="ko-KR" altLang="en-US" sz="1100" kern="0" spc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썸머</a:t>
            </a: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나이트 런 </a:t>
            </a: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미사리</a:t>
            </a: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</a:p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(2025) 2025 </a:t>
            </a:r>
            <a:r>
              <a:rPr lang="ko-KR" altLang="en-US" sz="11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감성런</a:t>
            </a: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한강잠실공원</a:t>
            </a: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  <a:endParaRPr lang="ko-KR" altLang="en-US" sz="11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339312B9-96E7-46F2-B602-A40BB61D3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3745730"/>
            <a:ext cx="2329935" cy="104021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A3BE04-B4C1-4342-A4C5-86C0244EA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5" name="_x624261488">
            <a:extLst>
              <a:ext uri="{FF2B5EF4-FFF2-40B4-BE49-F238E27FC236}">
                <a16:creationId xmlns:a16="http://schemas.microsoft.com/office/drawing/2014/main" id="{1CAA9F9C-DAE1-409A-8C95-D87F64BC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79" y="3745729"/>
            <a:ext cx="2239222" cy="10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B61D88-6598-44C9-8E74-20D650A1FE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74" b="9720"/>
          <a:stretch/>
        </p:blipFill>
        <p:spPr>
          <a:xfrm>
            <a:off x="667265" y="5130371"/>
            <a:ext cx="2329935" cy="11145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784BF4-E8A1-4E4C-88BC-3BD7B7B2090E}"/>
              </a:ext>
            </a:extLst>
          </p:cNvPr>
          <p:cNvSpPr txBox="1"/>
          <p:nvPr/>
        </p:nvSpPr>
        <p:spPr>
          <a:xfrm>
            <a:off x="401855" y="4752527"/>
            <a:ext cx="609760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8760"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74320" algn="l"/>
              </a:tabLst>
            </a:pPr>
            <a:r>
              <a:rPr lang="en-US" altLang="ko-KR" sz="1100" ker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(2023) 2023 </a:t>
            </a:r>
            <a:r>
              <a:rPr lang="ko-KR" altLang="en-US" sz="1100" ker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썸머 나이트 런 </a:t>
            </a:r>
            <a:r>
              <a:rPr lang="en-US" altLang="ko-KR" sz="1100" ker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ker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미사리</a:t>
            </a:r>
            <a:r>
              <a:rPr lang="en-US" altLang="ko-KR" sz="1100" ker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  <a:endParaRPr lang="en-US" altLang="ko-KR" sz="11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8BB57D-4A69-4452-8AC3-CC98802484FB}"/>
              </a:ext>
            </a:extLst>
          </p:cNvPr>
          <p:cNvSpPr txBox="1"/>
          <p:nvPr/>
        </p:nvSpPr>
        <p:spPr>
          <a:xfrm>
            <a:off x="2848856" y="4773312"/>
            <a:ext cx="609760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8760"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74320" algn="l"/>
              </a:tabLst>
            </a:pPr>
            <a:r>
              <a:rPr lang="en-US" altLang="ko-KR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(2024) 2024 </a:t>
            </a:r>
            <a:r>
              <a:rPr lang="ko-KR" altLang="en-US" sz="1100" kern="0" spc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썸머</a:t>
            </a: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나이트 런 </a:t>
            </a: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미사리</a:t>
            </a: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50EE60-0CFA-4C2B-A173-5C5E66380129}"/>
              </a:ext>
            </a:extLst>
          </p:cNvPr>
          <p:cNvSpPr txBox="1"/>
          <p:nvPr/>
        </p:nvSpPr>
        <p:spPr>
          <a:xfrm>
            <a:off x="401855" y="6170043"/>
            <a:ext cx="609760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8760"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74320" algn="l"/>
              </a:tabLst>
            </a:pP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(2025) 2025 </a:t>
            </a:r>
            <a:r>
              <a:rPr lang="ko-KR" altLang="en-US" sz="11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감성런</a:t>
            </a: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11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한강잠실공원</a:t>
            </a:r>
            <a:r>
              <a:rPr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  <a:endParaRPr lang="ko-KR" altLang="en-US" sz="11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BC04A92-5A2F-4E43-AE18-8BB0B23BA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503" y="3104257"/>
            <a:ext cx="4367212" cy="274931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EB14FA6-03D4-456B-B14B-46BAEA32C70D}"/>
              </a:ext>
            </a:extLst>
          </p:cNvPr>
          <p:cNvSpPr/>
          <p:nvPr/>
        </p:nvSpPr>
        <p:spPr>
          <a:xfrm>
            <a:off x="6190735" y="2526068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D975A1-0E26-411B-93DC-F467BBBA48DE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48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기업문화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사회공헌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8C8FC1-610C-4952-A570-7FAA4CC82679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801DAA-FC79-4199-9443-783248016794}"/>
              </a:ext>
            </a:extLst>
          </p:cNvPr>
          <p:cNvSpPr/>
          <p:nvPr/>
        </p:nvSpPr>
        <p:spPr>
          <a:xfrm>
            <a:off x="6190735" y="1969985"/>
            <a:ext cx="5491563" cy="557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좌측 내용을 아래 디자인 제안 형태로 반영 부탁드립니다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B128A0-2427-48D2-A520-F91C6C5AA9F8}"/>
              </a:ext>
            </a:extLst>
          </p:cNvPr>
          <p:cNvSpPr/>
          <p:nvPr/>
        </p:nvSpPr>
        <p:spPr>
          <a:xfrm>
            <a:off x="561382" y="3740749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관련 자료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88C490-916F-4C99-A8D6-3F1401347118}"/>
              </a:ext>
            </a:extLst>
          </p:cNvPr>
          <p:cNvSpPr/>
          <p:nvPr/>
        </p:nvSpPr>
        <p:spPr>
          <a:xfrm>
            <a:off x="582229" y="4058773"/>
            <a:ext cx="5022351" cy="222559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19F033-D8E4-4A70-80D7-32D6F5D3C43E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베이커리 세미나 개최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A5E160-F75F-482A-8CDE-88C38F70A0EE}"/>
              </a:ext>
            </a:extLst>
          </p:cNvPr>
          <p:cNvSpPr/>
          <p:nvPr/>
        </p:nvSpPr>
        <p:spPr>
          <a:xfrm>
            <a:off x="582229" y="1798966"/>
            <a:ext cx="5022351" cy="18544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2031B-B012-4F9B-A2FF-116BE7E79AF6}"/>
              </a:ext>
            </a:extLst>
          </p:cNvPr>
          <p:cNvSpPr txBox="1"/>
          <p:nvPr/>
        </p:nvSpPr>
        <p:spPr>
          <a:xfrm>
            <a:off x="531910" y="1838512"/>
            <a:ext cx="5022351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안갑수</a:t>
            </a: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 기능장을 섭외하여 </a:t>
            </a: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베이커리 무료세미나를 개최</a:t>
            </a:r>
            <a:endParaRPr lang="en-US" altLang="ko-KR" sz="11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48310" indent="-209550" fontAlgn="base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Covid-19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로 인한 경기침체시기에 소상공인 매출활성화를 위한 세미나를 주관으로 기획하여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2019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년부터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년째 매년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+mn-ea"/>
              </a:rPr>
              <a:t>2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+mn-ea"/>
              </a:rPr>
              <a:t>회씩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+mn-ea"/>
              </a:rPr>
              <a:t> 추진하고 있음</a:t>
            </a:r>
            <a:r>
              <a:rPr lang="ko-KR" altLang="en-US" sz="1100" b="1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100" b="1" kern="0" dirty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1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spc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</a:rPr>
              <a:t>소상공인의 제품 및 매출 다각화를 목적으로 하여 오랜 업력을 통해 고객의 </a:t>
            </a: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니즈를 파악하고 있는 </a:t>
            </a:r>
            <a:r>
              <a:rPr lang="ko-KR" altLang="en-US" sz="11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에이스유통㈜만의</a:t>
            </a: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인사이트를 공유</a:t>
            </a:r>
            <a:endParaRPr lang="en-US" altLang="ko-KR" sz="11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다양한 제과 베이커리 레시피 공유 및 지역 제빵 개발 컨설팅 진행</a:t>
            </a:r>
            <a:endParaRPr lang="en-US" altLang="ko-KR" sz="1100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448310" marR="0" indent="-2095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74320" algn="l"/>
              </a:tabLst>
            </a:pPr>
            <a:r>
              <a:rPr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국내산 재료를 활용한 레시피로 내수 활성화에 기여</a:t>
            </a:r>
            <a:endParaRPr lang="ko-KR" altLang="en-US" sz="1100" kern="0" spc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87F85D-0E32-40DE-8A78-1081B5C11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03" y="3104257"/>
            <a:ext cx="4367212" cy="27493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7FDD43-6881-43C4-9F7D-8FA11105B7BD}"/>
              </a:ext>
            </a:extLst>
          </p:cNvPr>
          <p:cNvSpPr/>
          <p:nvPr/>
        </p:nvSpPr>
        <p:spPr>
          <a:xfrm>
            <a:off x="6190735" y="2526068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F561F1-EA6D-4B37-BABA-14576F1B3F4E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Picture 9">
            <a:extLst>
              <a:ext uri="{FF2B5EF4-FFF2-40B4-BE49-F238E27FC236}">
                <a16:creationId xmlns:a16="http://schemas.microsoft.com/office/drawing/2014/main" id="{C53067E4-E922-4E8E-AFCC-B1DB38F3A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5" y="4237880"/>
            <a:ext cx="1285548" cy="1106338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round/>
          </a:ln>
          <a:effectLst/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800C5982-EDD6-4503-89D9-189DAD4E8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483" y="4334147"/>
            <a:ext cx="1555810" cy="1001096"/>
          </a:xfrm>
          <a:prstGeom prst="rect">
            <a:avLst/>
          </a:prstGeom>
          <a:noFill/>
          <a:ln w="0" cap="rnd">
            <a:solidFill>
              <a:srgbClr val="000000"/>
            </a:solidFill>
            <a:prstDash val="solid"/>
            <a:round/>
          </a:ln>
          <a:effectLst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AF1105E-162A-4DAE-88CE-8FD5CF7C0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625829016">
            <a:extLst>
              <a:ext uri="{FF2B5EF4-FFF2-40B4-BE49-F238E27FC236}">
                <a16:creationId xmlns:a16="http://schemas.microsoft.com/office/drawing/2014/main" id="{4FEB8D1B-B8AC-4C1C-81CF-06FF5AC75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71" y="4265200"/>
            <a:ext cx="1439354" cy="107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95C1E44D-E1C0-464E-BFC6-139EFAB7C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348" y="5159181"/>
            <a:ext cx="3244414" cy="2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317702408">
            <a:extLst>
              <a:ext uri="{FF2B5EF4-FFF2-40B4-BE49-F238E27FC236}">
                <a16:creationId xmlns:a16="http://schemas.microsoft.com/office/drawing/2014/main" id="{2280D88B-A3AF-443F-80AE-2D197F130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65" y="5375344"/>
            <a:ext cx="1257534" cy="90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835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기업문화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협력사례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504DAC-7557-41F1-ADE1-A52A9BCCC589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03D0DD-53FD-4715-8E0C-CBEF6E259517}"/>
              </a:ext>
            </a:extLst>
          </p:cNvPr>
          <p:cNvSpPr/>
          <p:nvPr/>
        </p:nvSpPr>
        <p:spPr>
          <a:xfrm>
            <a:off x="6190735" y="1969985"/>
            <a:ext cx="5491563" cy="519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추후 관리자가 내용 업로드 예정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카테고리만 먼저 개설 부탁드립니다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DFA99C-D854-47F9-9EC3-5AA293CFC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03" y="3104257"/>
            <a:ext cx="4367212" cy="27493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411B2B-5498-4519-ABEB-9A7452202B11}"/>
              </a:ext>
            </a:extLst>
          </p:cNvPr>
          <p:cNvSpPr/>
          <p:nvPr/>
        </p:nvSpPr>
        <p:spPr>
          <a:xfrm>
            <a:off x="6190735" y="2526068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B52F61-2564-444A-A727-67D9F96F4C50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309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고객지원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- FAQ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E8C049-35EF-4EC8-A376-6CCA7DF49C44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7CF44-D1FA-463C-AA6D-330F425DDBE2}"/>
              </a:ext>
            </a:extLst>
          </p:cNvPr>
          <p:cNvSpPr/>
          <p:nvPr/>
        </p:nvSpPr>
        <p:spPr>
          <a:xfrm>
            <a:off x="6190735" y="1969985"/>
            <a:ext cx="5491563" cy="12304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추후 관리자가 내용 업로드 예정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카테고리만 먼저 개설 부탁드립니다</a:t>
            </a:r>
          </a:p>
        </p:txBody>
      </p:sp>
    </p:spTree>
    <p:extLst>
      <p:ext uri="{BB962C8B-B14F-4D97-AF65-F5344CB8AC3E}">
        <p14:creationId xmlns:p14="http://schemas.microsoft.com/office/powerpoint/2010/main" val="4163429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고객지원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공지사항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53EB24-8DCF-4055-8FBE-C50A243FF00A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8123CE-FFCE-4B11-B703-432401AFBC03}"/>
              </a:ext>
            </a:extLst>
          </p:cNvPr>
          <p:cNvSpPr/>
          <p:nvPr/>
        </p:nvSpPr>
        <p:spPr>
          <a:xfrm>
            <a:off x="6190735" y="1969984"/>
            <a:ext cx="5491563" cy="3546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추후 관리자가 내용 업로드 예정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카테고리만 먼저 개설 부탁드립니다</a:t>
            </a:r>
          </a:p>
        </p:txBody>
      </p:sp>
    </p:spTree>
    <p:extLst>
      <p:ext uri="{BB962C8B-B14F-4D97-AF65-F5344CB8AC3E}">
        <p14:creationId xmlns:p14="http://schemas.microsoft.com/office/powerpoint/2010/main" val="204049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440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홈페이지 구성 카테고리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안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08373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242E86-77B2-4CFF-ABAD-63A2458A799B}"/>
              </a:ext>
            </a:extLst>
          </p:cNvPr>
          <p:cNvSpPr/>
          <p:nvPr/>
        </p:nvSpPr>
        <p:spPr>
          <a:xfrm>
            <a:off x="1004533" y="1730550"/>
            <a:ext cx="1683530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회사 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FBF577-73A4-4668-BBB0-F69C5D5BAEAE}"/>
              </a:ext>
            </a:extLst>
          </p:cNvPr>
          <p:cNvSpPr/>
          <p:nvPr/>
        </p:nvSpPr>
        <p:spPr>
          <a:xfrm>
            <a:off x="2963741" y="1711966"/>
            <a:ext cx="1683530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판매 제품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4456EE-6642-4B9E-A3C7-44BC8598FDE6}"/>
              </a:ext>
            </a:extLst>
          </p:cNvPr>
          <p:cNvSpPr/>
          <p:nvPr/>
        </p:nvSpPr>
        <p:spPr>
          <a:xfrm>
            <a:off x="9195964" y="1728073"/>
            <a:ext cx="1683530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고객 지원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904830-5853-4CFE-987B-BA2111F8C63A}"/>
              </a:ext>
            </a:extLst>
          </p:cNvPr>
          <p:cNvSpPr/>
          <p:nvPr/>
        </p:nvSpPr>
        <p:spPr>
          <a:xfrm>
            <a:off x="4976815" y="1711568"/>
            <a:ext cx="1683530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콘텐츠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홍보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03E400-386B-44B5-8C75-1C9F75107428}"/>
              </a:ext>
            </a:extLst>
          </p:cNvPr>
          <p:cNvSpPr/>
          <p:nvPr/>
        </p:nvSpPr>
        <p:spPr>
          <a:xfrm>
            <a:off x="1004533" y="2113172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기업소개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10F5F9-FFA2-4A27-AFE4-8D41EA968F2F}"/>
              </a:ext>
            </a:extLst>
          </p:cNvPr>
          <p:cNvSpPr/>
          <p:nvPr/>
        </p:nvSpPr>
        <p:spPr>
          <a:xfrm>
            <a:off x="2963741" y="2094588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 품목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908016-87F6-446D-B478-F1324369100C}"/>
              </a:ext>
            </a:extLst>
          </p:cNvPr>
          <p:cNvSpPr/>
          <p:nvPr/>
        </p:nvSpPr>
        <p:spPr>
          <a:xfrm>
            <a:off x="4976815" y="2115903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레시피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E19D32-736D-418A-8845-1D5A876E68F9}"/>
              </a:ext>
            </a:extLst>
          </p:cNvPr>
          <p:cNvSpPr/>
          <p:nvPr/>
        </p:nvSpPr>
        <p:spPr>
          <a:xfrm>
            <a:off x="9195966" y="2132408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FAQ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1A51C8-86F4-49C6-8654-5CFD7B227109}"/>
              </a:ext>
            </a:extLst>
          </p:cNvPr>
          <p:cNvSpPr/>
          <p:nvPr/>
        </p:nvSpPr>
        <p:spPr>
          <a:xfrm>
            <a:off x="1004533" y="4625129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사업장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17B0349-0FDA-4B4C-AA02-7B562FA681D9}"/>
              </a:ext>
            </a:extLst>
          </p:cNvPr>
          <p:cNvSpPr/>
          <p:nvPr/>
        </p:nvSpPr>
        <p:spPr>
          <a:xfrm>
            <a:off x="4976812" y="2970557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트렌드 리포트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F2128A-5C21-47DB-93F1-A9DD871166D2}"/>
              </a:ext>
            </a:extLst>
          </p:cNvPr>
          <p:cNvSpPr/>
          <p:nvPr/>
        </p:nvSpPr>
        <p:spPr>
          <a:xfrm>
            <a:off x="9195964" y="4644619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고객문의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0CC6E8C-41E3-4652-8CD3-BB09B2B05561}"/>
              </a:ext>
            </a:extLst>
          </p:cNvPr>
          <p:cNvSpPr/>
          <p:nvPr/>
        </p:nvSpPr>
        <p:spPr>
          <a:xfrm>
            <a:off x="981538" y="3756104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경영철학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비전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미션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EACC3F-3515-4F6D-B301-257D02637F40}"/>
              </a:ext>
            </a:extLst>
          </p:cNvPr>
          <p:cNvSpPr/>
          <p:nvPr/>
        </p:nvSpPr>
        <p:spPr>
          <a:xfrm>
            <a:off x="9195966" y="3770288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자료실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3C31744-3CA5-4705-9246-D96C9C57FA93}"/>
              </a:ext>
            </a:extLst>
          </p:cNvPr>
          <p:cNvSpPr/>
          <p:nvPr/>
        </p:nvSpPr>
        <p:spPr>
          <a:xfrm>
            <a:off x="994032" y="5587820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조직 및 인증서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5B99697-6A38-4C8D-BF5E-DE8EFC7EA3AE}"/>
              </a:ext>
            </a:extLst>
          </p:cNvPr>
          <p:cNvSpPr/>
          <p:nvPr/>
        </p:nvSpPr>
        <p:spPr>
          <a:xfrm>
            <a:off x="4976809" y="3789116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언론보도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3B753E-2D53-48A5-86F6-21924DD09726}"/>
              </a:ext>
            </a:extLst>
          </p:cNvPr>
          <p:cNvSpPr/>
          <p:nvPr/>
        </p:nvSpPr>
        <p:spPr>
          <a:xfrm>
            <a:off x="9195965" y="2976255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4871A-E3F4-428F-924D-A5299F660E47}"/>
              </a:ext>
            </a:extLst>
          </p:cNvPr>
          <p:cNvSpPr txBox="1"/>
          <p:nvPr/>
        </p:nvSpPr>
        <p:spPr>
          <a:xfrm>
            <a:off x="981538" y="2480867"/>
            <a:ext cx="176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기업소개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인사말</a:t>
            </a:r>
            <a:br>
              <a:rPr lang="en-US" altLang="ko-KR" sz="1100" spc="-150" dirty="0"/>
            </a:br>
            <a:r>
              <a:rPr lang="en-US" altLang="ko-KR" sz="1100" spc="-150" dirty="0"/>
              <a:t>(</a:t>
            </a:r>
            <a:r>
              <a:rPr lang="ko-KR" altLang="en-US" sz="1100" spc="-150" dirty="0"/>
              <a:t>신뢰도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전문성 전달</a:t>
            </a:r>
            <a:r>
              <a:rPr lang="en-US" altLang="ko-KR" sz="1100" spc="-150" dirty="0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2A76E5-2B51-400C-931B-3C07A5DC23D5}"/>
              </a:ext>
            </a:extLst>
          </p:cNvPr>
          <p:cNvSpPr txBox="1"/>
          <p:nvPr/>
        </p:nvSpPr>
        <p:spPr>
          <a:xfrm>
            <a:off x="981538" y="4943070"/>
            <a:ext cx="17624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사업장 소개</a:t>
            </a:r>
            <a:endParaRPr lang="en-US" altLang="ko-KR" sz="1100" spc="-1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주요 고객사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파트너</a:t>
            </a:r>
            <a:r>
              <a:rPr lang="en-US" altLang="ko-KR" sz="1100" spc="-150" dirty="0"/>
              <a:t>, </a:t>
            </a:r>
            <a:br>
              <a:rPr lang="en-US" altLang="ko-KR" sz="1100" spc="-150" dirty="0"/>
            </a:br>
            <a:r>
              <a:rPr lang="ko-KR" altLang="en-US" sz="1100" spc="-150" dirty="0"/>
              <a:t>납품실적 </a:t>
            </a:r>
            <a:r>
              <a:rPr lang="en-US" altLang="ko-KR" sz="1100" spc="-150" dirty="0"/>
              <a:t>(</a:t>
            </a:r>
            <a:r>
              <a:rPr lang="ko-KR" altLang="en-US" sz="1100" spc="-150" dirty="0"/>
              <a:t>신뢰강화</a:t>
            </a:r>
            <a:r>
              <a:rPr lang="en-US" altLang="ko-KR" sz="1100" spc="-150" dirty="0"/>
              <a:t>) </a:t>
            </a:r>
            <a:endParaRPr lang="ko-KR" altLang="en-US" sz="1100" spc="-1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F6844A-8DBB-41D3-A2C4-5B2647719159}"/>
              </a:ext>
            </a:extLst>
          </p:cNvPr>
          <p:cNvSpPr txBox="1"/>
          <p:nvPr/>
        </p:nvSpPr>
        <p:spPr>
          <a:xfrm>
            <a:off x="958543" y="4117828"/>
            <a:ext cx="176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기업 철학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비전 등 소개</a:t>
            </a:r>
            <a:br>
              <a:rPr lang="en-US" altLang="ko-KR" sz="1100" spc="-150" dirty="0"/>
            </a:br>
            <a:r>
              <a:rPr lang="en-US" altLang="ko-KR" sz="1100" spc="-150" dirty="0"/>
              <a:t>(</a:t>
            </a:r>
            <a:r>
              <a:rPr lang="ko-KR" altLang="en-US" sz="1100" spc="-150" dirty="0"/>
              <a:t>브랜드 정체성 부각</a:t>
            </a:r>
            <a:r>
              <a:rPr lang="en-US" altLang="ko-KR" sz="1100" spc="-150" dirty="0"/>
              <a:t>)</a:t>
            </a:r>
            <a:endParaRPr lang="ko-KR" altLang="en-US" sz="1100" spc="-1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B3ACDA-3FEF-4879-A7C9-8D4B92FC563D}"/>
              </a:ext>
            </a:extLst>
          </p:cNvPr>
          <p:cNvSpPr txBox="1"/>
          <p:nvPr/>
        </p:nvSpPr>
        <p:spPr>
          <a:xfrm>
            <a:off x="971037" y="5963304"/>
            <a:ext cx="176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조직 및 인증서 등 게시</a:t>
            </a:r>
            <a:br>
              <a:rPr lang="en-US" altLang="ko-KR" sz="1100" spc="-150" dirty="0"/>
            </a:br>
            <a:r>
              <a:rPr lang="en-US" altLang="ko-KR" sz="1100" spc="-150" dirty="0"/>
              <a:t>(</a:t>
            </a:r>
            <a:r>
              <a:rPr lang="ko-KR" altLang="en-US" sz="1100" spc="-150" dirty="0"/>
              <a:t>품질인증 시각화</a:t>
            </a:r>
            <a:r>
              <a:rPr lang="en-US" altLang="ko-KR" sz="1100" spc="-150" dirty="0"/>
              <a:t>) </a:t>
            </a:r>
            <a:endParaRPr lang="ko-KR" altLang="en-US" sz="1100" spc="-1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D44D96-9B67-43A2-881A-E5CAB9A28A89}"/>
              </a:ext>
            </a:extLst>
          </p:cNvPr>
          <p:cNvSpPr txBox="1"/>
          <p:nvPr/>
        </p:nvSpPr>
        <p:spPr>
          <a:xfrm>
            <a:off x="2924441" y="2462283"/>
            <a:ext cx="18719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품목 카테고리별 </a:t>
            </a:r>
            <a:r>
              <a:rPr lang="ko-KR" altLang="en-US" sz="1100" spc="-150" dirty="0" err="1"/>
              <a:t>제품상세</a:t>
            </a:r>
            <a:br>
              <a:rPr lang="en-US" altLang="ko-KR" sz="1100" spc="-150" dirty="0"/>
            </a:br>
            <a:r>
              <a:rPr lang="en-US" altLang="ko-KR" sz="1100" spc="-150" dirty="0"/>
              <a:t>(</a:t>
            </a:r>
            <a:r>
              <a:rPr lang="ko-KR" altLang="en-US" sz="1100" spc="-150" dirty="0"/>
              <a:t>사진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규격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최소주문 단위 등</a:t>
            </a:r>
            <a:r>
              <a:rPr lang="en-US" altLang="ko-KR" sz="1100" spc="-150" dirty="0"/>
              <a:t>)</a:t>
            </a:r>
            <a:endParaRPr lang="ko-KR" altLang="en-US" sz="1100" spc="-15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98EE02-7BD9-46A5-9995-48B20D7104F4}"/>
              </a:ext>
            </a:extLst>
          </p:cNvPr>
          <p:cNvSpPr txBox="1"/>
          <p:nvPr/>
        </p:nvSpPr>
        <p:spPr>
          <a:xfrm>
            <a:off x="4976812" y="2483598"/>
            <a:ext cx="176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제품 활용 레시피</a:t>
            </a:r>
            <a:r>
              <a:rPr lang="en-US" altLang="ko-KR" sz="1100" spc="-150" dirty="0"/>
              <a:t>.</a:t>
            </a:r>
            <a:br>
              <a:rPr lang="en-US" altLang="ko-KR" sz="1100" spc="-150" dirty="0"/>
            </a:br>
            <a:r>
              <a:rPr lang="ko-KR" altLang="en-US" sz="1100" spc="-150" dirty="0"/>
              <a:t>카페 메뉴 아이디어 제공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C0D3F4-6BCB-4E49-8D34-BA39CBC46BF5}"/>
              </a:ext>
            </a:extLst>
          </p:cNvPr>
          <p:cNvSpPr txBox="1"/>
          <p:nvPr/>
        </p:nvSpPr>
        <p:spPr>
          <a:xfrm>
            <a:off x="4976809" y="3288498"/>
            <a:ext cx="176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카페</a:t>
            </a:r>
            <a:r>
              <a:rPr lang="en-US" altLang="ko-KR" sz="1100" spc="-150" dirty="0"/>
              <a:t> </a:t>
            </a:r>
            <a:r>
              <a:rPr lang="ko-KR" altLang="en-US" sz="1100" spc="-150" dirty="0"/>
              <a:t>베이커리 트렌드 등</a:t>
            </a:r>
            <a:br>
              <a:rPr lang="en-US" altLang="ko-KR" sz="1100" spc="-150" dirty="0"/>
            </a:br>
            <a:r>
              <a:rPr lang="ko-KR" altLang="en-US" sz="1100" spc="-150" dirty="0"/>
              <a:t>업계동향 콘텐츠 제공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D8F0F9-C9FC-4A76-BB9E-7598C6289C4C}"/>
              </a:ext>
            </a:extLst>
          </p:cNvPr>
          <p:cNvSpPr txBox="1"/>
          <p:nvPr/>
        </p:nvSpPr>
        <p:spPr>
          <a:xfrm>
            <a:off x="4976806" y="4164600"/>
            <a:ext cx="184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회사 관련 기사</a:t>
            </a:r>
            <a:r>
              <a:rPr lang="en-US" altLang="ko-KR" sz="1100" spc="-150" dirty="0"/>
              <a:t>, · </a:t>
            </a:r>
            <a:r>
              <a:rPr lang="ko-KR" altLang="en-US" sz="1100" spc="-150" dirty="0"/>
              <a:t>보도자료로 </a:t>
            </a:r>
            <a:br>
              <a:rPr lang="en-US" altLang="ko-KR" sz="1100" spc="-150" dirty="0"/>
            </a:br>
            <a:r>
              <a:rPr lang="ko-KR" altLang="en-US" sz="1100" spc="-150" dirty="0"/>
              <a:t>브랜드 공신력 강화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344438-8116-449E-AD57-0A2700E5B755}"/>
              </a:ext>
            </a:extLst>
          </p:cNvPr>
          <p:cNvSpPr txBox="1"/>
          <p:nvPr/>
        </p:nvSpPr>
        <p:spPr>
          <a:xfrm>
            <a:off x="9195964" y="2510445"/>
            <a:ext cx="2014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자주 묻는 질문을 통해 </a:t>
            </a:r>
            <a:br>
              <a:rPr lang="en-US" altLang="ko-KR" sz="1100" spc="-150" dirty="0"/>
            </a:br>
            <a:r>
              <a:rPr lang="ko-KR" altLang="en-US" sz="1100" spc="-150" dirty="0"/>
              <a:t>고객문의 최소화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접근성 향상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A765D9-48F3-4388-A1F6-453DECF018B1}"/>
              </a:ext>
            </a:extLst>
          </p:cNvPr>
          <p:cNvSpPr txBox="1"/>
          <p:nvPr/>
        </p:nvSpPr>
        <p:spPr>
          <a:xfrm>
            <a:off x="9195964" y="3308372"/>
            <a:ext cx="176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신제품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배송일정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시스템 점검 등 주요내용 공지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7AB938C-3038-4ACC-81C3-097BEBCD031D}"/>
              </a:ext>
            </a:extLst>
          </p:cNvPr>
          <p:cNvSpPr txBox="1"/>
          <p:nvPr/>
        </p:nvSpPr>
        <p:spPr>
          <a:xfrm>
            <a:off x="9195964" y="4132012"/>
            <a:ext cx="176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제품 카탈로그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설명서 등</a:t>
            </a:r>
            <a:br>
              <a:rPr lang="en-US" altLang="ko-KR" sz="1100" spc="-150" dirty="0"/>
            </a:br>
            <a:r>
              <a:rPr lang="ko-KR" altLang="en-US" sz="1100" spc="-150" dirty="0"/>
              <a:t>문서 다운로드 제공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9D7B3A-AC8D-4162-A933-D39024959AB1}"/>
              </a:ext>
            </a:extLst>
          </p:cNvPr>
          <p:cNvSpPr txBox="1"/>
          <p:nvPr/>
        </p:nvSpPr>
        <p:spPr>
          <a:xfrm>
            <a:off x="9195964" y="5020103"/>
            <a:ext cx="176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고객별 문의를 남길 수</a:t>
            </a:r>
            <a:br>
              <a:rPr lang="en-US" altLang="ko-KR" sz="1100" spc="-150" dirty="0"/>
            </a:br>
            <a:r>
              <a:rPr lang="ko-KR" altLang="en-US" sz="1100" spc="-150" dirty="0"/>
              <a:t>있도록 함</a:t>
            </a:r>
            <a:r>
              <a:rPr lang="en-US" altLang="ko-KR" sz="1100" spc="-150" dirty="0"/>
              <a:t>(</a:t>
            </a:r>
            <a:r>
              <a:rPr lang="ko-KR" altLang="en-US" sz="1100" spc="-150" dirty="0"/>
              <a:t>기존 형식 유지</a:t>
            </a:r>
            <a:r>
              <a:rPr lang="en-US" altLang="ko-KR" sz="1100" spc="-150" dirty="0"/>
              <a:t>)</a:t>
            </a:r>
            <a:endParaRPr lang="ko-KR" altLang="en-US" sz="1100" spc="-15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4DA63F-1775-4085-9767-5669511B65BB}"/>
              </a:ext>
            </a:extLst>
          </p:cNvPr>
          <p:cNvSpPr/>
          <p:nvPr/>
        </p:nvSpPr>
        <p:spPr>
          <a:xfrm>
            <a:off x="1004533" y="1341431"/>
            <a:ext cx="1683530" cy="305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신뢰도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제고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10C63B-4B79-4D9D-A1DC-6134C91A91B6}"/>
              </a:ext>
            </a:extLst>
          </p:cNvPr>
          <p:cNvSpPr/>
          <p:nvPr/>
        </p:nvSpPr>
        <p:spPr>
          <a:xfrm>
            <a:off x="2963741" y="1322847"/>
            <a:ext cx="1683530" cy="305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제품 전문성 부각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3059905-C6CE-43ED-9F0B-41381ED65579}"/>
              </a:ext>
            </a:extLst>
          </p:cNvPr>
          <p:cNvSpPr/>
          <p:nvPr/>
        </p:nvSpPr>
        <p:spPr>
          <a:xfrm>
            <a:off x="9195964" y="1338954"/>
            <a:ext cx="1683530" cy="305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고객 만족도 향상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097EA9-9468-4DFE-9184-CD53B6CFD201}"/>
              </a:ext>
            </a:extLst>
          </p:cNvPr>
          <p:cNvSpPr/>
          <p:nvPr/>
        </p:nvSpPr>
        <p:spPr>
          <a:xfrm>
            <a:off x="4976815" y="1322449"/>
            <a:ext cx="1683530" cy="305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부가가치 제고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D8DAFBD-AC57-404B-B4AC-CB7682E700E4}"/>
              </a:ext>
            </a:extLst>
          </p:cNvPr>
          <p:cNvSpPr/>
          <p:nvPr/>
        </p:nvSpPr>
        <p:spPr>
          <a:xfrm>
            <a:off x="994032" y="3018397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기업 연혁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D7A9B3-7089-4043-957D-885D418ADD75}"/>
              </a:ext>
            </a:extLst>
          </p:cNvPr>
          <p:cNvSpPr txBox="1"/>
          <p:nvPr/>
        </p:nvSpPr>
        <p:spPr>
          <a:xfrm>
            <a:off x="971037" y="3336338"/>
            <a:ext cx="1762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연도별 주요 성과 소개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C8249E0-53C0-4D78-885D-7280F3310CBB}"/>
              </a:ext>
            </a:extLst>
          </p:cNvPr>
          <p:cNvSpPr/>
          <p:nvPr/>
        </p:nvSpPr>
        <p:spPr>
          <a:xfrm>
            <a:off x="7039989" y="1728073"/>
            <a:ext cx="1683530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기업 문화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101AB7E-801B-4899-902D-3D7BAF86DAAA}"/>
              </a:ext>
            </a:extLst>
          </p:cNvPr>
          <p:cNvSpPr/>
          <p:nvPr/>
        </p:nvSpPr>
        <p:spPr>
          <a:xfrm>
            <a:off x="7039991" y="2132408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사내 문화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FB95595-54AC-4E0B-AEF2-1B4B2E53A12D}"/>
              </a:ext>
            </a:extLst>
          </p:cNvPr>
          <p:cNvSpPr/>
          <p:nvPr/>
        </p:nvSpPr>
        <p:spPr>
          <a:xfrm>
            <a:off x="7039991" y="3770288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협력 사례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6E9914F-2D3A-441B-B8B0-3806712D2895}"/>
              </a:ext>
            </a:extLst>
          </p:cNvPr>
          <p:cNvSpPr/>
          <p:nvPr/>
        </p:nvSpPr>
        <p:spPr>
          <a:xfrm>
            <a:off x="7039990" y="2976255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사회 공헌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2B867B9-5E52-489A-B2B9-5F3F81CDAF93}"/>
              </a:ext>
            </a:extLst>
          </p:cNvPr>
          <p:cNvSpPr txBox="1"/>
          <p:nvPr/>
        </p:nvSpPr>
        <p:spPr>
          <a:xfrm>
            <a:off x="7039989" y="2500103"/>
            <a:ext cx="2014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사내 행사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문화</a:t>
            </a:r>
            <a:r>
              <a:rPr lang="en-US" altLang="ko-KR" sz="1100" spc="-150" dirty="0"/>
              <a:t> </a:t>
            </a:r>
            <a:r>
              <a:rPr lang="ko-KR" altLang="en-US" sz="1100" spc="-150" dirty="0"/>
              <a:t>등을 소개하며</a:t>
            </a:r>
            <a:br>
              <a:rPr lang="en-US" altLang="ko-KR" sz="1100" spc="-150" dirty="0"/>
            </a:br>
            <a:r>
              <a:rPr lang="ko-KR" altLang="en-US" sz="1100" spc="-150" dirty="0"/>
              <a:t>기업 철학 실현 모습을 게시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B8A5B9-BEA2-4DD1-82A4-27C7E2E9B423}"/>
              </a:ext>
            </a:extLst>
          </p:cNvPr>
          <p:cNvSpPr txBox="1"/>
          <p:nvPr/>
        </p:nvSpPr>
        <p:spPr>
          <a:xfrm>
            <a:off x="7039989" y="3308372"/>
            <a:ext cx="176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기타 사회공헌 활동</a:t>
            </a:r>
            <a:br>
              <a:rPr lang="en-US" altLang="ko-KR" sz="1100" spc="-150" dirty="0"/>
            </a:br>
            <a:r>
              <a:rPr lang="en-US" altLang="ko-KR" sz="1100" spc="-150" dirty="0"/>
              <a:t>(</a:t>
            </a:r>
            <a:r>
              <a:rPr lang="ko-KR" altLang="en-US" sz="1100" spc="-150" dirty="0"/>
              <a:t>기부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캠페인 등</a:t>
            </a:r>
            <a:r>
              <a:rPr lang="en-US" altLang="ko-KR" sz="1100" spc="-150" dirty="0"/>
              <a:t>) </a:t>
            </a:r>
            <a:r>
              <a:rPr lang="ko-KR" altLang="en-US" sz="1100" spc="-150" dirty="0"/>
              <a:t>게시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35956A-029E-4C68-9DD3-F8A7E4D5D671}"/>
              </a:ext>
            </a:extLst>
          </p:cNvPr>
          <p:cNvSpPr txBox="1"/>
          <p:nvPr/>
        </p:nvSpPr>
        <p:spPr>
          <a:xfrm>
            <a:off x="7039989" y="4132012"/>
            <a:ext cx="1909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 err="1"/>
              <a:t>매입사</a:t>
            </a:r>
            <a:r>
              <a:rPr lang="ko-KR" altLang="en-US" sz="1100" spc="-150" dirty="0"/>
              <a:t> 협력 사례 등을 </a:t>
            </a:r>
            <a:br>
              <a:rPr lang="en-US" altLang="ko-KR" sz="1100" spc="-150" dirty="0"/>
            </a:br>
            <a:r>
              <a:rPr lang="ko-KR" altLang="en-US" sz="1100" spc="-150" dirty="0"/>
              <a:t>통해 브랜드 가치를 높임</a:t>
            </a:r>
            <a:endParaRPr lang="en-US" altLang="ko-KR" sz="1100" spc="-15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286E273-8962-47DC-A32C-C95A5D98ACD2}"/>
              </a:ext>
            </a:extLst>
          </p:cNvPr>
          <p:cNvSpPr/>
          <p:nvPr/>
        </p:nvSpPr>
        <p:spPr>
          <a:xfrm>
            <a:off x="7039989" y="1338954"/>
            <a:ext cx="1683530" cy="3056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기업가치 제고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6AE0318-0F8F-44B6-AFCE-82E6FD205D0E}"/>
              </a:ext>
            </a:extLst>
          </p:cNvPr>
          <p:cNvSpPr/>
          <p:nvPr/>
        </p:nvSpPr>
        <p:spPr>
          <a:xfrm>
            <a:off x="9195964" y="5567656"/>
            <a:ext cx="1683530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찾아오시는 길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4B13BA5-0A45-456D-A608-67CC9DC9C072}"/>
              </a:ext>
            </a:extLst>
          </p:cNvPr>
          <p:cNvSpPr txBox="1"/>
          <p:nvPr/>
        </p:nvSpPr>
        <p:spPr>
          <a:xfrm>
            <a:off x="9195964" y="5943140"/>
            <a:ext cx="176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지도 내 기업 위치</a:t>
            </a:r>
            <a:r>
              <a:rPr lang="en-US" altLang="ko-KR" sz="1100" spc="-150" dirty="0"/>
              <a:t>, </a:t>
            </a:r>
            <a:br>
              <a:rPr lang="en-US" altLang="ko-KR" sz="1100" spc="-150" dirty="0"/>
            </a:br>
            <a:r>
              <a:rPr lang="ko-KR" altLang="en-US" sz="1100" spc="-150" dirty="0"/>
              <a:t>오시는 길 안내</a:t>
            </a:r>
          </a:p>
        </p:txBody>
      </p:sp>
    </p:spTree>
    <p:extLst>
      <p:ext uri="{BB962C8B-B14F-4D97-AF65-F5344CB8AC3E}">
        <p14:creationId xmlns:p14="http://schemas.microsoft.com/office/powerpoint/2010/main" val="557865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고객지원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자료실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A2370C-E5D0-4603-88C4-3107C56F1A06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144200-1A00-4038-9B3C-B6E199FE7FCF}"/>
              </a:ext>
            </a:extLst>
          </p:cNvPr>
          <p:cNvSpPr/>
          <p:nvPr/>
        </p:nvSpPr>
        <p:spPr>
          <a:xfrm>
            <a:off x="6190735" y="1969984"/>
            <a:ext cx="5491563" cy="3546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추후 관리자가 내용 업로드 예정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카테고리만 먼저 개설 부탁드립니다</a:t>
            </a:r>
          </a:p>
        </p:txBody>
      </p:sp>
    </p:spTree>
    <p:extLst>
      <p:ext uri="{BB962C8B-B14F-4D97-AF65-F5344CB8AC3E}">
        <p14:creationId xmlns:p14="http://schemas.microsoft.com/office/powerpoint/2010/main" val="4028783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고객지원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고객문의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567A7A-7098-4518-AEE1-16703A1F9FA9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47E19F-B45A-47AE-ADC5-A02ADAECA54B}"/>
              </a:ext>
            </a:extLst>
          </p:cNvPr>
          <p:cNvSpPr/>
          <p:nvPr/>
        </p:nvSpPr>
        <p:spPr>
          <a:xfrm>
            <a:off x="6190735" y="1969984"/>
            <a:ext cx="5491563" cy="3546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추후 관리자가 내용 업로드 예정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카테고리만 먼저 개설 부탁드립니다</a:t>
            </a:r>
          </a:p>
        </p:txBody>
      </p:sp>
    </p:spTree>
    <p:extLst>
      <p:ext uri="{BB962C8B-B14F-4D97-AF65-F5344CB8AC3E}">
        <p14:creationId xmlns:p14="http://schemas.microsoft.com/office/powerpoint/2010/main" val="3434610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2571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고객문의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찾아오시는 길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55357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0172"/>
            <a:ext cx="2743200" cy="365125"/>
          </a:xfrm>
        </p:spPr>
        <p:txBody>
          <a:bodyPr/>
          <a:lstStyle/>
          <a:p>
            <a:fld id="{E4EBE9D9-6E6B-46D4-BBDF-FA3282DD2FC6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D4ADB1-D81F-43C9-8459-1DF38DB3B8B0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596DEE-FBB1-4384-AA0C-A8C92F6C9550}"/>
              </a:ext>
            </a:extLst>
          </p:cNvPr>
          <p:cNvSpPr/>
          <p:nvPr/>
        </p:nvSpPr>
        <p:spPr>
          <a:xfrm>
            <a:off x="6190735" y="1969984"/>
            <a:ext cx="5491563" cy="3546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주소와 지도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(google map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혹은 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naver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map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이미지가 아닌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위젯 콘텐츠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업로드 부탁드립니다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회사주소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경기도 하남시 </a:t>
            </a:r>
            <a:r>
              <a:rPr lang="ko-KR" altLang="en-US" sz="11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샘재로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119</a:t>
            </a:r>
            <a:r>
              <a:rPr lang="ko-KR" altLang="en-US" sz="11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번길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31(</a:t>
            </a:r>
            <a:r>
              <a:rPr lang="ko-KR" altLang="en-US" sz="11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천현동</a:t>
            </a:r>
            <a:r>
              <a:rPr lang="ko-KR" altLang="en-US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392-3) 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7CAF7F-37BE-42B4-B0C4-EB5E0E9F1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39" y="2062552"/>
            <a:ext cx="4700054" cy="33612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F365FA1-E29D-4837-837E-04E1A88D2CDF}"/>
              </a:ext>
            </a:extLst>
          </p:cNvPr>
          <p:cNvSpPr/>
          <p:nvPr/>
        </p:nvSpPr>
        <p:spPr>
          <a:xfrm>
            <a:off x="667265" y="1532874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관련 자료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F4CB73-2C90-473D-B617-690743F4A530}"/>
              </a:ext>
            </a:extLst>
          </p:cNvPr>
          <p:cNvSpPr/>
          <p:nvPr/>
        </p:nvSpPr>
        <p:spPr>
          <a:xfrm>
            <a:off x="645057" y="1838511"/>
            <a:ext cx="5022351" cy="398151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164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67E7D-8FCA-4701-826A-AB23DCEF6F9A}"/>
              </a:ext>
            </a:extLst>
          </p:cNvPr>
          <p:cNvSpPr txBox="1"/>
          <p:nvPr/>
        </p:nvSpPr>
        <p:spPr>
          <a:xfrm>
            <a:off x="3326484" y="2905780"/>
            <a:ext cx="5539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600" dirty="0">
                <a:solidFill>
                  <a:schemeClr val="accent1">
                    <a:lumMod val="75000"/>
                  </a:schemeClr>
                </a:solidFill>
              </a:rPr>
              <a:t>E.O.D</a:t>
            </a:r>
            <a:endParaRPr lang="ko-KR" altLang="en-US" sz="2800" b="1" spc="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25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참고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]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</a:rPr>
              <a:t>메인페이지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디자인 개선 방향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242E86-77B2-4CFF-ABAD-63A2458A799B}"/>
              </a:ext>
            </a:extLst>
          </p:cNvPr>
          <p:cNvSpPr/>
          <p:nvPr/>
        </p:nvSpPr>
        <p:spPr>
          <a:xfrm>
            <a:off x="882751" y="2130901"/>
            <a:ext cx="3652764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BEFORE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03E400-386B-44B5-8C75-1C9F75107428}"/>
              </a:ext>
            </a:extLst>
          </p:cNvPr>
          <p:cNvSpPr/>
          <p:nvPr/>
        </p:nvSpPr>
        <p:spPr>
          <a:xfrm>
            <a:off x="9524462" y="2824411"/>
            <a:ext cx="2061178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기업 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4871A-E3F4-428F-924D-A5299F660E47}"/>
              </a:ext>
            </a:extLst>
          </p:cNvPr>
          <p:cNvSpPr txBox="1"/>
          <p:nvPr/>
        </p:nvSpPr>
        <p:spPr>
          <a:xfrm>
            <a:off x="9494436" y="3130049"/>
            <a:ext cx="2157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고객에게 신뢰와 전문성을 주는</a:t>
            </a:r>
            <a:br>
              <a:rPr lang="en-US" altLang="ko-KR" sz="1100" spc="-150" dirty="0"/>
            </a:br>
            <a:r>
              <a:rPr lang="ko-KR" altLang="en-US" sz="1100" spc="-150" dirty="0"/>
              <a:t>첫인상</a:t>
            </a:r>
            <a:r>
              <a:rPr lang="en-US" altLang="ko-KR" sz="1100" spc="-150" dirty="0"/>
              <a:t>,, </a:t>
            </a:r>
            <a:r>
              <a:rPr lang="ko-KR" altLang="en-US" sz="1100" spc="-150" dirty="0"/>
              <a:t>브랜드 </a:t>
            </a:r>
            <a:r>
              <a:rPr lang="ko-KR" altLang="en-US" sz="1100" spc="-150" dirty="0" err="1"/>
              <a:t>아이덴티디</a:t>
            </a:r>
            <a:r>
              <a:rPr lang="ko-KR" altLang="en-US" sz="1100" spc="-150" dirty="0"/>
              <a:t> 형성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AAEFAA-0E5E-4200-95E0-0AA8478832DC}"/>
              </a:ext>
            </a:extLst>
          </p:cNvPr>
          <p:cNvSpPr txBox="1"/>
          <p:nvPr/>
        </p:nvSpPr>
        <p:spPr>
          <a:xfrm>
            <a:off x="791057" y="1156559"/>
            <a:ext cx="8145251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메인을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세련된 디자인으로 개편하여 회사의 이미지를 고급스럽게 홍보하고자 합니다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추후 진행될 디자인의 방향성 정도로 참고 부탁드립니다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FCD9F0-7177-4E30-86DF-6ECB00990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30" y="2569374"/>
            <a:ext cx="3584001" cy="334338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E9CCD14-44CF-4705-84E7-1A246A003AD9}"/>
              </a:ext>
            </a:extLst>
          </p:cNvPr>
          <p:cNvGrpSpPr/>
          <p:nvPr/>
        </p:nvGrpSpPr>
        <p:grpSpPr>
          <a:xfrm>
            <a:off x="5047506" y="2645197"/>
            <a:ext cx="3900551" cy="3185966"/>
            <a:chOff x="6659040" y="2579640"/>
            <a:chExt cx="3900551" cy="318596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92A9F1-66A6-4E24-9D35-963231571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6852" y="2579640"/>
              <a:ext cx="3498848" cy="101320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5696461-F16B-4D51-BB60-8CCF39193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462" t="17968" r="1462" b="-10412"/>
            <a:stretch/>
          </p:blipFill>
          <p:spPr>
            <a:xfrm>
              <a:off x="6732174" y="4752401"/>
              <a:ext cx="3754285" cy="101320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5A7D1DD-2A5B-41A4-BFC5-70F9A395D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9040" y="3668669"/>
              <a:ext cx="3900551" cy="936634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4A3D7D5-9AD3-43AF-82FD-2417AC46F514}"/>
              </a:ext>
            </a:extLst>
          </p:cNvPr>
          <p:cNvSpPr/>
          <p:nvPr/>
        </p:nvSpPr>
        <p:spPr>
          <a:xfrm>
            <a:off x="5171401" y="2121183"/>
            <a:ext cx="3652764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AFTER(</a:t>
            </a:r>
            <a:r>
              <a:rPr lang="ko-KR" altLang="en-US" sz="1200" b="1" dirty="0"/>
              <a:t>예시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9435D4-4E2F-4027-A250-0D0809B34084}"/>
              </a:ext>
            </a:extLst>
          </p:cNvPr>
          <p:cNvSpPr/>
          <p:nvPr/>
        </p:nvSpPr>
        <p:spPr>
          <a:xfrm>
            <a:off x="882749" y="2545682"/>
            <a:ext cx="3652765" cy="3367081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E59F5D4-0766-475A-BD44-DD8A260897DC}"/>
              </a:ext>
            </a:extLst>
          </p:cNvPr>
          <p:cNvSpPr/>
          <p:nvPr/>
        </p:nvSpPr>
        <p:spPr>
          <a:xfrm>
            <a:off x="5171401" y="2569374"/>
            <a:ext cx="3652765" cy="3367081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E14E58C-2375-4400-A92C-AD0361EF904E}"/>
              </a:ext>
            </a:extLst>
          </p:cNvPr>
          <p:cNvSpPr/>
          <p:nvPr/>
        </p:nvSpPr>
        <p:spPr>
          <a:xfrm>
            <a:off x="9524462" y="3884053"/>
            <a:ext cx="2061178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기업 철학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비전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FA59AC-DFF6-422C-BC8A-92E4D86AD8E4}"/>
              </a:ext>
            </a:extLst>
          </p:cNvPr>
          <p:cNvSpPr/>
          <p:nvPr/>
        </p:nvSpPr>
        <p:spPr>
          <a:xfrm>
            <a:off x="9554488" y="4929715"/>
            <a:ext cx="2061178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기업의 스토리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F51FCF6-ACF2-48C9-A779-08081E70B9F3}"/>
              </a:ext>
            </a:extLst>
          </p:cNvPr>
          <p:cNvSpPr txBox="1"/>
          <p:nvPr/>
        </p:nvSpPr>
        <p:spPr>
          <a:xfrm>
            <a:off x="9494436" y="4189691"/>
            <a:ext cx="2157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회사의 존재와 비전을 제시하여 </a:t>
            </a:r>
            <a:br>
              <a:rPr lang="en-US" altLang="ko-KR" sz="1100" spc="-150" dirty="0"/>
            </a:br>
            <a:r>
              <a:rPr lang="ko-KR" altLang="en-US" sz="1100" spc="-150" dirty="0"/>
              <a:t>무한한 성장 가치를 소개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8DFE62-7C5E-40B9-B9C8-7F1DFD5C1EFB}"/>
              </a:ext>
            </a:extLst>
          </p:cNvPr>
          <p:cNvSpPr txBox="1"/>
          <p:nvPr/>
        </p:nvSpPr>
        <p:spPr>
          <a:xfrm>
            <a:off x="9524462" y="5265578"/>
            <a:ext cx="2157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spc="-150" dirty="0"/>
              <a:t>성장과정 및 사회공헌 소식 등을 </a:t>
            </a:r>
            <a:br>
              <a:rPr lang="en-US" altLang="ko-KR" sz="1100" spc="-150" dirty="0"/>
            </a:br>
            <a:r>
              <a:rPr lang="ko-KR" altLang="en-US" sz="1100" spc="-150" dirty="0"/>
              <a:t>통해 브랜드의 이야기를 전달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3300096-3041-44B0-8505-893E60EF21CC}"/>
              </a:ext>
            </a:extLst>
          </p:cNvPr>
          <p:cNvSpPr/>
          <p:nvPr/>
        </p:nvSpPr>
        <p:spPr>
          <a:xfrm rot="5400000">
            <a:off x="4730620" y="3896944"/>
            <a:ext cx="266127" cy="227187"/>
          </a:xfrm>
          <a:prstGeom prst="triangl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12665A2-3D12-42C0-BC60-156676BD5628}"/>
              </a:ext>
            </a:extLst>
          </p:cNvPr>
          <p:cNvCxnSpPr/>
          <p:nvPr/>
        </p:nvCxnSpPr>
        <p:spPr>
          <a:xfrm>
            <a:off x="8953740" y="3002078"/>
            <a:ext cx="570722" cy="0"/>
          </a:xfrm>
          <a:prstGeom prst="straightConnector1">
            <a:avLst/>
          </a:prstGeom>
          <a:ln w="19050" cap="flat" cmpd="sng" algn="ctr">
            <a:solidFill>
              <a:srgbClr val="AFABAB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797B750-D675-4825-A1ED-D7BF39D0EDC9}"/>
              </a:ext>
            </a:extLst>
          </p:cNvPr>
          <p:cNvCxnSpPr/>
          <p:nvPr/>
        </p:nvCxnSpPr>
        <p:spPr>
          <a:xfrm>
            <a:off x="8953740" y="4017402"/>
            <a:ext cx="570722" cy="0"/>
          </a:xfrm>
          <a:prstGeom prst="straightConnector1">
            <a:avLst/>
          </a:prstGeom>
          <a:ln w="19050" cap="flat" cmpd="sng" algn="ctr">
            <a:solidFill>
              <a:srgbClr val="AFABAB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8259C44-BA71-4908-B427-7456136B3357}"/>
              </a:ext>
            </a:extLst>
          </p:cNvPr>
          <p:cNvCxnSpPr/>
          <p:nvPr/>
        </p:nvCxnSpPr>
        <p:spPr>
          <a:xfrm>
            <a:off x="8983766" y="5120201"/>
            <a:ext cx="570722" cy="0"/>
          </a:xfrm>
          <a:prstGeom prst="straightConnector1">
            <a:avLst/>
          </a:prstGeom>
          <a:ln w="19050" cap="flat" cmpd="sng" algn="ctr">
            <a:solidFill>
              <a:srgbClr val="AFABAB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2A89128-BCF0-43E7-922C-3214B87E28F7}"/>
              </a:ext>
            </a:extLst>
          </p:cNvPr>
          <p:cNvSpPr txBox="1"/>
          <p:nvPr/>
        </p:nvSpPr>
        <p:spPr>
          <a:xfrm>
            <a:off x="5120640" y="6018258"/>
            <a:ext cx="3388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150" dirty="0"/>
              <a:t>* </a:t>
            </a:r>
            <a:r>
              <a:rPr lang="ko-KR" altLang="en-US" sz="1100" spc="-150" dirty="0" err="1"/>
              <a:t>최하단</a:t>
            </a:r>
            <a:r>
              <a:rPr lang="ko-KR" altLang="en-US" sz="1100" spc="-150" dirty="0"/>
              <a:t> 구역 </a:t>
            </a:r>
            <a:r>
              <a:rPr lang="en-US" altLang="ko-KR" sz="1100" spc="-150" dirty="0"/>
              <a:t>: </a:t>
            </a:r>
            <a:r>
              <a:rPr lang="ko-KR" altLang="en-US" sz="1100" spc="-150" dirty="0"/>
              <a:t>기업 대표 연락처</a:t>
            </a:r>
            <a:r>
              <a:rPr lang="en-US" altLang="ko-KR" sz="1100" spc="-150" dirty="0"/>
              <a:t>, </a:t>
            </a:r>
            <a:r>
              <a:rPr lang="ko-KR" altLang="en-US" sz="1100" spc="-150" dirty="0"/>
              <a:t>메일</a:t>
            </a:r>
            <a:r>
              <a:rPr lang="en-US" altLang="ko-KR" sz="1100" spc="-150" dirty="0"/>
              <a:t>,, </a:t>
            </a:r>
            <a:r>
              <a:rPr lang="ko-KR" altLang="en-US" sz="1100" spc="-150" dirty="0"/>
              <a:t>주소 등 표시 예정 </a:t>
            </a:r>
          </a:p>
        </p:txBody>
      </p:sp>
    </p:spTree>
    <p:extLst>
      <p:ext uri="{BB962C8B-B14F-4D97-AF65-F5344CB8AC3E}">
        <p14:creationId xmlns:p14="http://schemas.microsoft.com/office/powerpoint/2010/main" val="55243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</a:rPr>
              <a:t>메인페이지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89CFAC2-44EA-4436-B2B2-A0B5CE04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02" y="1961971"/>
            <a:ext cx="7063871" cy="373449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1D0EED-E2CA-4138-995F-77CFFCC2150D}"/>
              </a:ext>
            </a:extLst>
          </p:cNvPr>
          <p:cNvSpPr/>
          <p:nvPr/>
        </p:nvSpPr>
        <p:spPr>
          <a:xfrm>
            <a:off x="8787862" y="1961971"/>
            <a:ext cx="2061178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 삭제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8729B1-E393-44D0-9894-60B9D3D1C61B}"/>
              </a:ext>
            </a:extLst>
          </p:cNvPr>
          <p:cNvSpPr txBox="1"/>
          <p:nvPr/>
        </p:nvSpPr>
        <p:spPr>
          <a:xfrm>
            <a:off x="8757836" y="2267609"/>
            <a:ext cx="2157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/>
              <a:t>로그인 기능은 현재 불필요하여 삭제 부탁드립니다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23AEF7B-1A47-4593-A07E-7C0C70919F03}"/>
              </a:ext>
            </a:extLst>
          </p:cNvPr>
          <p:cNvCxnSpPr/>
          <p:nvPr/>
        </p:nvCxnSpPr>
        <p:spPr>
          <a:xfrm>
            <a:off x="8217140" y="2139638"/>
            <a:ext cx="570722" cy="0"/>
          </a:xfrm>
          <a:prstGeom prst="straightConnector1">
            <a:avLst/>
          </a:prstGeom>
          <a:ln w="19050" cap="flat" cmpd="sng" algn="ctr">
            <a:solidFill>
              <a:srgbClr val="AFABAB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FAF105-0E44-4068-9752-5CBCABD631E1}"/>
              </a:ext>
            </a:extLst>
          </p:cNvPr>
          <p:cNvSpPr/>
          <p:nvPr/>
        </p:nvSpPr>
        <p:spPr>
          <a:xfrm>
            <a:off x="8787862" y="3098648"/>
            <a:ext cx="2061178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 위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기업연혁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KPI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삭제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1FD378-6FF0-4A57-AFB4-4B80DBAE7EC8}"/>
              </a:ext>
            </a:extLst>
          </p:cNvPr>
          <p:cNvSpPr txBox="1"/>
          <p:nvPr/>
        </p:nvSpPr>
        <p:spPr>
          <a:xfrm>
            <a:off x="8757836" y="3404286"/>
            <a:ext cx="2157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/>
              <a:t>사진 우측의 </a:t>
            </a:r>
            <a:r>
              <a:rPr lang="ko-KR" altLang="en-US" sz="1100" spc="-150" dirty="0" err="1"/>
              <a:t>기업연혁과</a:t>
            </a:r>
            <a:r>
              <a:rPr lang="ko-KR" altLang="en-US" sz="1100" spc="-150" dirty="0"/>
              <a:t> </a:t>
            </a:r>
            <a:r>
              <a:rPr lang="en-US" altLang="ko-KR" sz="1100" spc="-150" dirty="0"/>
              <a:t>KPI </a:t>
            </a:r>
            <a:r>
              <a:rPr lang="ko-KR" altLang="en-US" sz="1100" spc="-150" dirty="0"/>
              <a:t>삭제 부탁드립니다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FE9F94A-CD68-45AA-B625-727BA030621D}"/>
              </a:ext>
            </a:extLst>
          </p:cNvPr>
          <p:cNvCxnSpPr>
            <a:cxnSpLocks/>
          </p:cNvCxnSpPr>
          <p:nvPr/>
        </p:nvCxnSpPr>
        <p:spPr>
          <a:xfrm>
            <a:off x="8217140" y="3276315"/>
            <a:ext cx="570722" cy="0"/>
          </a:xfrm>
          <a:prstGeom prst="straightConnector1">
            <a:avLst/>
          </a:prstGeom>
          <a:ln w="19050" cap="flat" cmpd="sng" algn="ctr">
            <a:solidFill>
              <a:srgbClr val="AFABAB"/>
            </a:solidFill>
            <a:prstDash val="solid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03DF04-5BE0-4A7B-A449-D679BE3D2009}"/>
              </a:ext>
            </a:extLst>
          </p:cNvPr>
          <p:cNvSpPr/>
          <p:nvPr/>
        </p:nvSpPr>
        <p:spPr>
          <a:xfrm>
            <a:off x="8787862" y="4355178"/>
            <a:ext cx="2061178" cy="305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마우스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쉐입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637949-CA93-402F-8CF8-2E23F30651A8}"/>
              </a:ext>
            </a:extLst>
          </p:cNvPr>
          <p:cNvSpPr txBox="1"/>
          <p:nvPr/>
        </p:nvSpPr>
        <p:spPr>
          <a:xfrm>
            <a:off x="8757836" y="4660816"/>
            <a:ext cx="2157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/>
              <a:t>마우스 </a:t>
            </a:r>
            <a:r>
              <a:rPr lang="ko-KR" altLang="en-US" sz="1100" spc="-150" dirty="0" err="1"/>
              <a:t>쉐입</a:t>
            </a:r>
            <a:r>
              <a:rPr lang="ko-KR" altLang="en-US" sz="1100" spc="-150" dirty="0"/>
              <a:t> 현재 빵 모형 →</a:t>
            </a:r>
            <a:endParaRPr lang="en-US" altLang="ko-KR" sz="1100" spc="-150" dirty="0"/>
          </a:p>
          <a:p>
            <a:r>
              <a:rPr lang="ko-KR" altLang="en-US" sz="1100" spc="-150" dirty="0"/>
              <a:t>기본 클릭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727F702-DE87-4C91-A6A2-66C1470FF1E0}"/>
              </a:ext>
            </a:extLst>
          </p:cNvPr>
          <p:cNvSpPr/>
          <p:nvPr/>
        </p:nvSpPr>
        <p:spPr>
          <a:xfrm>
            <a:off x="911666" y="1449667"/>
            <a:ext cx="7223888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리뉴얼 </a:t>
            </a:r>
            <a:r>
              <a:rPr lang="ko-KR" altLang="en-US" sz="1200" b="1" dirty="0" err="1"/>
              <a:t>메인페이지</a:t>
            </a:r>
            <a:endParaRPr lang="ko-KR" altLang="en-US" sz="12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01ACAB-EA4A-46FB-B13C-9BA91A0053D0}"/>
              </a:ext>
            </a:extLst>
          </p:cNvPr>
          <p:cNvSpPr/>
          <p:nvPr/>
        </p:nvSpPr>
        <p:spPr>
          <a:xfrm>
            <a:off x="889000" y="1772832"/>
            <a:ext cx="7255973" cy="441641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6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기업소개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(1/2)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6A0FD-265F-4BF1-AD0F-79D84607187A}"/>
              </a:ext>
            </a:extLst>
          </p:cNvPr>
          <p:cNvSpPr txBox="1"/>
          <p:nvPr/>
        </p:nvSpPr>
        <p:spPr>
          <a:xfrm>
            <a:off x="667265" y="1528634"/>
            <a:ext cx="10428878" cy="20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회사명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에이스유통㈜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설립년도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2010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대표이사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안종일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사업자등록번호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126-86-32865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tel. 02) 471-1644~6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Fax. 02) 476-1372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Email. ace32865@hanmail.net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AFADD25-C98A-4D05-8C0F-8EC3C0C2D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795" y="33384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60A65A-11AA-4F5C-BC71-AAE7540DBD0D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9C9C55-0694-42FE-8216-4A2336CE030F}"/>
              </a:ext>
            </a:extLst>
          </p:cNvPr>
          <p:cNvSpPr/>
          <p:nvPr/>
        </p:nvSpPr>
        <p:spPr>
          <a:xfrm>
            <a:off x="6190735" y="1969984"/>
            <a:ext cx="5491563" cy="606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메인페이지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회사소개 카테고리 내용으로 설정 부탁드립니다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아래 레퍼런스 홈페이지 참고 부탁드립니다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A9056-AD1F-4689-931D-28D42736CA6A}"/>
              </a:ext>
            </a:extLst>
          </p:cNvPr>
          <p:cNvSpPr/>
          <p:nvPr/>
        </p:nvSpPr>
        <p:spPr>
          <a:xfrm>
            <a:off x="604437" y="15266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기업 정보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4E6607-EA0D-4A12-B13C-D6F7F9CFCAB6}"/>
              </a:ext>
            </a:extLst>
          </p:cNvPr>
          <p:cNvSpPr/>
          <p:nvPr/>
        </p:nvSpPr>
        <p:spPr>
          <a:xfrm>
            <a:off x="582229" y="1849767"/>
            <a:ext cx="5022351" cy="203284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387F559-87CF-47EE-AC23-F72845339607}"/>
              </a:ext>
            </a:extLst>
          </p:cNvPr>
          <p:cNvGrpSpPr/>
          <p:nvPr/>
        </p:nvGrpSpPr>
        <p:grpSpPr>
          <a:xfrm>
            <a:off x="607887" y="4118104"/>
            <a:ext cx="10488256" cy="1666517"/>
            <a:chOff x="593332" y="4109279"/>
            <a:chExt cx="10488256" cy="16665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11451A-14D6-4EC5-ABE3-6F45864F0A86}"/>
                </a:ext>
              </a:extLst>
            </p:cNvPr>
            <p:cNvSpPr txBox="1"/>
            <p:nvPr/>
          </p:nvSpPr>
          <p:spPr>
            <a:xfrm>
              <a:off x="652710" y="4109279"/>
              <a:ext cx="10428878" cy="1583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사업분야 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베이커리 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· 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카페 원재료 유통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본사 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경기도 하남시 </a:t>
              </a:r>
              <a:r>
                <a:rPr lang="ko-KR" alt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샘재로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119</a:t>
              </a:r>
              <a:r>
                <a:rPr lang="ko-KR" alt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번길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31(</a:t>
              </a:r>
              <a:r>
                <a:rPr lang="ko-KR" alt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천현동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392-3)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직원수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29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명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주요 </a:t>
              </a:r>
              <a:r>
                <a:rPr lang="ko-KR" altLang="en-US"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고객수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전국 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400~500</a:t>
              </a:r>
              <a:r>
                <a: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 업체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17250EC-8283-43BA-9E62-510B75AA6A3E}"/>
                </a:ext>
              </a:extLst>
            </p:cNvPr>
            <p:cNvSpPr/>
            <p:nvPr/>
          </p:nvSpPr>
          <p:spPr>
            <a:xfrm>
              <a:off x="626912" y="4109279"/>
              <a:ext cx="5000143" cy="2305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사업 현황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2971E3-7008-4F6E-BAC8-BFD1551888CE}"/>
                </a:ext>
              </a:extLst>
            </p:cNvPr>
            <p:cNvSpPr/>
            <p:nvPr/>
          </p:nvSpPr>
          <p:spPr>
            <a:xfrm>
              <a:off x="593332" y="4432474"/>
              <a:ext cx="5022351" cy="1343322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A84C1AF-F10B-45CD-90BE-AF3D919B114C}"/>
              </a:ext>
            </a:extLst>
          </p:cNvPr>
          <p:cNvSpPr txBox="1"/>
          <p:nvPr/>
        </p:nvSpPr>
        <p:spPr>
          <a:xfrm>
            <a:off x="6403493" y="3102940"/>
            <a:ext cx="93853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레퍼런스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오늘의집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홈페이지 내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메인페이지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https://www.bucketplace.com/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AF65CBE-D83E-41DB-B408-EDD7F452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382" y="3671214"/>
            <a:ext cx="4307063" cy="20830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A44DD5-C827-485F-ACAD-7C147DD4A055}"/>
              </a:ext>
            </a:extLst>
          </p:cNvPr>
          <p:cNvSpPr/>
          <p:nvPr/>
        </p:nvSpPr>
        <p:spPr>
          <a:xfrm>
            <a:off x="6190735" y="2643457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AAE031D-8B91-4FF3-9E8B-931F8772F6E9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41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기업소개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(2/2)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FB3C6-96FC-4E92-8E46-D50750C478E0}"/>
              </a:ext>
            </a:extLst>
          </p:cNvPr>
          <p:cNvSpPr txBox="1"/>
          <p:nvPr/>
        </p:nvSpPr>
        <p:spPr>
          <a:xfrm>
            <a:off x="667265" y="1798967"/>
            <a:ext cx="3384035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2023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매출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241.7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억원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2024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매출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245.7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억원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기술인증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우수기술기업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특허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제과제빵류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냉장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냉동장치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AFADD25-C98A-4D05-8C0F-8EC3C0C2D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3795" y="33384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637203968">
            <a:extLst>
              <a:ext uri="{FF2B5EF4-FFF2-40B4-BE49-F238E27FC236}">
                <a16:creationId xmlns:a16="http://schemas.microsoft.com/office/drawing/2014/main" id="{343BC5D2-5144-4130-A94F-FD2A68A2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65" y="3962400"/>
            <a:ext cx="4806435" cy="23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C2FECE-C244-467F-90DC-9C0B69B74F04}"/>
              </a:ext>
            </a:extLst>
          </p:cNvPr>
          <p:cNvSpPr/>
          <p:nvPr/>
        </p:nvSpPr>
        <p:spPr>
          <a:xfrm>
            <a:off x="604437" y="3427044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내부 조직도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DBCE65-5A91-4157-8615-93EDDA760382}"/>
              </a:ext>
            </a:extLst>
          </p:cNvPr>
          <p:cNvSpPr/>
          <p:nvPr/>
        </p:nvSpPr>
        <p:spPr>
          <a:xfrm>
            <a:off x="582229" y="3779779"/>
            <a:ext cx="5022351" cy="26718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764D88-5419-4B87-912B-9052589CD5C5}"/>
              </a:ext>
            </a:extLst>
          </p:cNvPr>
          <p:cNvSpPr/>
          <p:nvPr/>
        </p:nvSpPr>
        <p:spPr>
          <a:xfrm>
            <a:off x="604437" y="14758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경영 현황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10DEEF-1865-4EC3-8088-BA729A659991}"/>
              </a:ext>
            </a:extLst>
          </p:cNvPr>
          <p:cNvSpPr/>
          <p:nvPr/>
        </p:nvSpPr>
        <p:spPr>
          <a:xfrm>
            <a:off x="582229" y="1798967"/>
            <a:ext cx="5022351" cy="134332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FC96AF-A029-439C-9228-F842BF12D9EC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38CF78-8349-4926-90A7-3A703FE5BFB4}"/>
              </a:ext>
            </a:extLst>
          </p:cNvPr>
          <p:cNvSpPr/>
          <p:nvPr/>
        </p:nvSpPr>
        <p:spPr>
          <a:xfrm>
            <a:off x="6190735" y="1969984"/>
            <a:ext cx="5491563" cy="606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메인페이지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회사소개 카테고리 내용으로 설정 부탁드립니다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아래 레퍼런스 홈페이지 참고 부탁드립니다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18D18A-D0A0-4AAD-8022-7F42E400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382" y="3671214"/>
            <a:ext cx="4307063" cy="208308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1381F6-B864-47A8-B552-6880A8CADA36}"/>
              </a:ext>
            </a:extLst>
          </p:cNvPr>
          <p:cNvSpPr/>
          <p:nvPr/>
        </p:nvSpPr>
        <p:spPr>
          <a:xfrm>
            <a:off x="6190735" y="2643457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67C9AE-B48E-46FA-8B56-680A26E3A94C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3D5834-663A-4298-AAEB-C02728D619C7}"/>
              </a:ext>
            </a:extLst>
          </p:cNvPr>
          <p:cNvSpPr txBox="1"/>
          <p:nvPr/>
        </p:nvSpPr>
        <p:spPr>
          <a:xfrm>
            <a:off x="6403493" y="3102940"/>
            <a:ext cx="93853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레퍼런스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오늘의집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홈페이지 내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메인페이지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https://www.bucketplace.com/</a:t>
            </a:r>
          </a:p>
        </p:txBody>
      </p:sp>
    </p:spTree>
    <p:extLst>
      <p:ext uri="{BB962C8B-B14F-4D97-AF65-F5344CB8AC3E}">
        <p14:creationId xmlns:p14="http://schemas.microsoft.com/office/powerpoint/2010/main" val="2099555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인사말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6A0FD-265F-4BF1-AD0F-79D84607187A}"/>
              </a:ext>
            </a:extLst>
          </p:cNvPr>
          <p:cNvSpPr txBox="1"/>
          <p:nvPr/>
        </p:nvSpPr>
        <p:spPr>
          <a:xfrm>
            <a:off x="667265" y="1969984"/>
            <a:ext cx="4831835" cy="437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에이스유통주식회사는 카페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베이커리 산업을 위한 프리미엄 원재료 공급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전문 소싱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콜드체인 물류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품질관리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(QC)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기반으로 성장해온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F&amp;B B2B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솔루션 기업입니다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2010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설립 이후 자체 물류센터와 체계적인 유통 인프라를 구축하며 국내 프랜차이즈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베이커리 카페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전문 제과점 등 다양한 파트너에게 신뢰성 높은 제품을 안정적으로 공급해왔습니다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당사는 원재료의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선별력과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정교한 품질관리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신속한 공급망 운영을 통해 고객이 필요로 하는 제품을 정확하고 안정적으로 전달하는 데 집중해 왔으며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업계에서 견고한 파트너십을 확보해 왔습니다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최근에는 감성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기업 ㈜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토이트론과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전략적 파트너십을 체결하여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에이스유통이 보유한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F&amp;B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밸류체인에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새로운 콘텐츠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브랜딩 기회를 접목하는 기반을 마련했습니다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에이스유통은 앞으로도 고품질 원재료와 안정적인 공급 체계를 중심으로 고객의 비즈니스를 확실하게 지원하는 신뢰받는 유통 파트너로 자리매김하겠습니다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0ADEAE-272E-4824-94FB-7D58EFDD55CA}"/>
              </a:ext>
            </a:extLst>
          </p:cNvPr>
          <p:cNvSpPr/>
          <p:nvPr/>
        </p:nvSpPr>
        <p:spPr>
          <a:xfrm>
            <a:off x="604437" y="1526601"/>
            <a:ext cx="5000143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기존 홈페이지 인사말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E93861-8DE1-41A3-95AB-3A8B14F8D67B}"/>
              </a:ext>
            </a:extLst>
          </p:cNvPr>
          <p:cNvSpPr/>
          <p:nvPr/>
        </p:nvSpPr>
        <p:spPr>
          <a:xfrm>
            <a:off x="582229" y="1849766"/>
            <a:ext cx="5022351" cy="450658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E25AE8-0E2C-4FF5-B39B-15C4ECEF8910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9D7864-C7F1-4867-980C-02205DD8BB38}"/>
              </a:ext>
            </a:extLst>
          </p:cNvPr>
          <p:cNvSpPr/>
          <p:nvPr/>
        </p:nvSpPr>
        <p:spPr>
          <a:xfrm>
            <a:off x="6190735" y="1969984"/>
            <a:ext cx="5491563" cy="606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아래 디자인 제안과 같이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메인페이지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하단에 인사말을 반영하고 싶습니다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CEO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사인은 추후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전달드리겠습니다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20BC67-003B-4795-853F-A3BDD954FD25}"/>
              </a:ext>
            </a:extLst>
          </p:cNvPr>
          <p:cNvSpPr/>
          <p:nvPr/>
        </p:nvSpPr>
        <p:spPr>
          <a:xfrm>
            <a:off x="6190735" y="2643457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A77C3B-1544-44E0-9E4F-98777B560D39}"/>
              </a:ext>
            </a:extLst>
          </p:cNvPr>
          <p:cNvSpPr/>
          <p:nvPr/>
        </p:nvSpPr>
        <p:spPr>
          <a:xfrm>
            <a:off x="6246090" y="3007072"/>
            <a:ext cx="5436208" cy="334927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FD34765-17D2-4581-BDF7-0408C4B1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0" y="3683069"/>
            <a:ext cx="2578100" cy="24203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C9E3EF-1597-49BD-8F81-9738CA14F8C5}"/>
              </a:ext>
            </a:extLst>
          </p:cNvPr>
          <p:cNvSpPr txBox="1"/>
          <p:nvPr/>
        </p:nvSpPr>
        <p:spPr>
          <a:xfrm>
            <a:off x="6403493" y="3102940"/>
            <a:ext cx="9385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레퍼런스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고래사어묵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홈페이지 내 하단 인사말</a:t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AU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https://www.goraesa.com/service/company.php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23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602B3-BC8E-46BC-8ACE-01841EDC977B}"/>
              </a:ext>
            </a:extLst>
          </p:cNvPr>
          <p:cNvSpPr txBox="1"/>
          <p:nvPr/>
        </p:nvSpPr>
        <p:spPr>
          <a:xfrm>
            <a:off x="667265" y="668749"/>
            <a:ext cx="6144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회사소개 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</a:rPr>
              <a:t>기업연혁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8BD469-E350-4AD0-B453-4D776ADD548F}"/>
              </a:ext>
            </a:extLst>
          </p:cNvPr>
          <p:cNvCxnSpPr>
            <a:cxnSpLocks/>
          </p:cNvCxnSpPr>
          <p:nvPr/>
        </p:nvCxnSpPr>
        <p:spPr>
          <a:xfrm>
            <a:off x="667265" y="1161535"/>
            <a:ext cx="1101503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7CB8A-008C-4440-B42E-5C6005B3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E9D9-6E6B-46D4-BBDF-FA3282DD2FC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AAEFAA-0E5E-4200-95E0-0AA8478832DC}"/>
              </a:ext>
            </a:extLst>
          </p:cNvPr>
          <p:cNvSpPr txBox="1"/>
          <p:nvPr/>
        </p:nvSpPr>
        <p:spPr>
          <a:xfrm>
            <a:off x="667265" y="1931129"/>
            <a:ext cx="5194972" cy="437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(2025)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IP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굿즈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및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에듀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콘텐츠 전문 기업 ㈜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토이트론와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전략적 계약 체결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(2024)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매출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260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억원 달성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(2023)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일터혁신 사업장으로 선정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(2022)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경기도 하남시 중소기업 경영인상 수상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(2021)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에이스제빵소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상표권 등록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(2020)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제과제빵류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운반 및 보관용 냉장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냉동장치에 대한 특허 취득</a:t>
            </a:r>
            <a:b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에이스유통㈜ 창립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주년 기념행사 개최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(2019)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제과제빵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재료의 유통물류 및 기술마케팅 부문 우수기술기업 인               </a:t>
            </a:r>
            <a:b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증서 획득</a:t>
            </a:r>
            <a:b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베이커리 소상공인을 위한 무료 세미나 개최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매년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 개최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b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매출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억원 달성</a:t>
            </a:r>
            <a:b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에이스제빵소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운영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베이커리샵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(2018)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경기도 하남시 기업인 협의회 인증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(2016)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중소기업청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메인미즈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인증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(2015)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에이스유통㈜ 사옥 신축 및 이전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하남시 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천현동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소재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(2012)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매출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억원 달성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(2010)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에이스유통㈜ 창립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직원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명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24F20B-D689-47CB-8696-9817032DF882}"/>
              </a:ext>
            </a:extLst>
          </p:cNvPr>
          <p:cNvSpPr/>
          <p:nvPr/>
        </p:nvSpPr>
        <p:spPr>
          <a:xfrm>
            <a:off x="604437" y="1526601"/>
            <a:ext cx="5261079" cy="2305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기업연혁</a:t>
            </a:r>
            <a:endParaRPr lang="ko-KR" altLang="en-US" sz="12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532610-E5E2-4CC8-A0FB-F28E0B5801A8}"/>
              </a:ext>
            </a:extLst>
          </p:cNvPr>
          <p:cNvSpPr/>
          <p:nvPr/>
        </p:nvSpPr>
        <p:spPr>
          <a:xfrm>
            <a:off x="582229" y="1849766"/>
            <a:ext cx="5280008" cy="467803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0897E7-1411-43EE-80A7-3F1CD2EB72D1}"/>
              </a:ext>
            </a:extLst>
          </p:cNvPr>
          <p:cNvSpPr/>
          <p:nvPr/>
        </p:nvSpPr>
        <p:spPr>
          <a:xfrm>
            <a:off x="6190735" y="1532874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의견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AE7AE0-B884-417B-A058-EADB1E6BA6A2}"/>
              </a:ext>
            </a:extLst>
          </p:cNvPr>
          <p:cNvSpPr/>
          <p:nvPr/>
        </p:nvSpPr>
        <p:spPr>
          <a:xfrm>
            <a:off x="6190735" y="1969984"/>
            <a:ext cx="5491563" cy="6060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메인페이지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회사소개 카테고리 내용으로 설정 부탁드립니다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아래 레퍼런스 홈페이지 참고 부탁드립니다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ACE62F-9E4E-4E73-8905-0FCF8981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382" y="3671214"/>
            <a:ext cx="4307063" cy="208308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155E2-5EBD-4A48-BB8D-E838C6C7DF77}"/>
              </a:ext>
            </a:extLst>
          </p:cNvPr>
          <p:cNvSpPr/>
          <p:nvPr/>
        </p:nvSpPr>
        <p:spPr>
          <a:xfrm>
            <a:off x="6190735" y="2643457"/>
            <a:ext cx="5491563" cy="3056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홈페이지 반영 디자인 제안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56FA1F-279D-4B02-9227-7EE343C4E3C0}"/>
              </a:ext>
            </a:extLst>
          </p:cNvPr>
          <p:cNvSpPr/>
          <p:nvPr/>
        </p:nvSpPr>
        <p:spPr>
          <a:xfrm>
            <a:off x="6246090" y="3007073"/>
            <a:ext cx="5436208" cy="29955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35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17466</TotalTime>
  <Words>2457</Words>
  <Application>Microsoft Office PowerPoint</Application>
  <PresentationFormat>와이드스크린</PresentationFormat>
  <Paragraphs>365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HCI Poppy</vt:lpstr>
      <vt:lpstr>HY견고딕</vt:lpstr>
      <vt:lpstr>Pretendard GOV Variable</vt:lpstr>
      <vt:lpstr>맑은 고딕</vt:lpstr>
      <vt:lpstr>휴먼명조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지효 김</dc:creator>
  <cp:lastModifiedBy>지효 김</cp:lastModifiedBy>
  <cp:revision>1679</cp:revision>
  <dcterms:created xsi:type="dcterms:W3CDTF">2025-06-07T05:40:49Z</dcterms:created>
  <dcterms:modified xsi:type="dcterms:W3CDTF">2025-12-01T11:55:57Z</dcterms:modified>
</cp:coreProperties>
</file>